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7" r:id="rId2"/>
    <p:sldId id="256" r:id="rId3"/>
    <p:sldId id="293" r:id="rId4"/>
    <p:sldId id="295" r:id="rId5"/>
    <p:sldId id="299" r:id="rId6"/>
    <p:sldId id="297" r:id="rId7"/>
    <p:sldId id="305" r:id="rId8"/>
    <p:sldId id="257" r:id="rId9"/>
    <p:sldId id="259" r:id="rId10"/>
    <p:sldId id="269" r:id="rId11"/>
    <p:sldId id="268" r:id="rId12"/>
    <p:sldId id="270" r:id="rId13"/>
    <p:sldId id="275" r:id="rId14"/>
    <p:sldId id="303" r:id="rId15"/>
    <p:sldId id="260" r:id="rId16"/>
    <p:sldId id="264" r:id="rId17"/>
    <p:sldId id="261" r:id="rId18"/>
    <p:sldId id="280" r:id="rId19"/>
    <p:sldId id="284" r:id="rId20"/>
    <p:sldId id="258" r:id="rId21"/>
    <p:sldId id="262" r:id="rId22"/>
    <p:sldId id="273" r:id="rId23"/>
    <p:sldId id="279" r:id="rId24"/>
    <p:sldId id="274" r:id="rId25"/>
    <p:sldId id="282" r:id="rId26"/>
    <p:sldId id="283" r:id="rId27"/>
    <p:sldId id="277" r:id="rId28"/>
    <p:sldId id="308" r:id="rId29"/>
    <p:sldId id="307" r:id="rId30"/>
    <p:sldId id="276" r:id="rId31"/>
    <p:sldId id="266" r:id="rId32"/>
    <p:sldId id="301" r:id="rId33"/>
    <p:sldId id="309" r:id="rId3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215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68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56AEF3-41D0-4107-ADC8-0FF76692367A}" type="datetimeFigureOut">
              <a:rPr lang="de-DE"/>
              <a:pPr>
                <a:defRPr/>
              </a:pPr>
              <a:t>06.10.2011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D1F9D5-B21A-4867-92AE-DF4B688E26E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B0126C-8790-408C-9970-0CE1DA4571DA}" type="datetimeFigureOut">
              <a:rPr lang="de-DE"/>
              <a:pPr>
                <a:defRPr/>
              </a:pPr>
              <a:t>06.10.2011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25BA25E-68F3-4268-A670-FF345C87D24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0B33F4-166E-42C5-86BE-7ABA4EBC8BE1}" type="slidenum">
              <a:rPr lang="de-DE" smtClean="0"/>
              <a:pPr/>
              <a:t>24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DAD26-4EB5-449F-8F3D-ABAA77CB8E68}" type="datetimeFigureOut">
              <a:rPr lang="nl-NL"/>
              <a:pPr>
                <a:defRPr/>
              </a:pPr>
              <a:t>6-10-2011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F51C0-DAA2-4377-8C61-937BDA4EC06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3182F-E6DA-4064-A67D-1C9AEE9659B9}" type="datetimeFigureOut">
              <a:rPr lang="nl-NL"/>
              <a:pPr>
                <a:defRPr/>
              </a:pPr>
              <a:t>6-10-2011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37E53-5571-4E71-A11C-F9A46CB61C5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210C-7AEC-4161-A740-1653DB0A36F6}" type="datetimeFigureOut">
              <a:rPr lang="nl-NL"/>
              <a:pPr>
                <a:defRPr/>
              </a:pPr>
              <a:t>6-10-2011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B350A-9F80-4E3E-A9B6-ECD11370C58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71E5-BC08-4CF7-9DDA-18B2332AD259}" type="datetimeFigureOut">
              <a:rPr lang="nl-NL"/>
              <a:pPr>
                <a:defRPr/>
              </a:pPr>
              <a:t>6-10-2011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FF7F0-F8E0-40E0-A348-CA5825717CA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3EFC6-707A-48F7-994D-D9CD6C613AB4}" type="datetimeFigureOut">
              <a:rPr lang="nl-NL"/>
              <a:pPr>
                <a:defRPr/>
              </a:pPr>
              <a:t>6-10-2011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06DE7-E2FF-4C8F-AB9D-0491DBD1DB2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FCCF4-067D-4FDA-9549-076767968A74}" type="datetimeFigureOut">
              <a:rPr lang="nl-NL"/>
              <a:pPr>
                <a:defRPr/>
              </a:pPr>
              <a:t>6-10-2011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C6040-9CA8-4F49-B2B0-C932857CC6A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99F18-9B85-46F6-A594-518BF5396D2A}" type="datetimeFigureOut">
              <a:rPr lang="nl-NL"/>
              <a:pPr>
                <a:defRPr/>
              </a:pPr>
              <a:t>6-10-2011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49A20-CF65-4C9B-B300-1B915B4B9E1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BDFC8-7156-4A14-9FE9-26E7725FC04E}" type="datetimeFigureOut">
              <a:rPr lang="nl-NL"/>
              <a:pPr>
                <a:defRPr/>
              </a:pPr>
              <a:t>6-10-2011</a:t>
            </a:fld>
            <a:endParaRPr lang="nl-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4DF19-932D-4AC0-8EB6-5B2FFF24FC3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E3776-C085-4F14-9922-BCA104462D32}" type="datetimeFigureOut">
              <a:rPr lang="nl-NL"/>
              <a:pPr>
                <a:defRPr/>
              </a:pPr>
              <a:t>6-10-2011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29B45-08A3-4076-AC68-894657BD1AB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4791F-24AB-4771-BEFB-AD5AA504CC45}" type="datetimeFigureOut">
              <a:rPr lang="nl-NL"/>
              <a:pPr>
                <a:defRPr/>
              </a:pPr>
              <a:t>6-10-2011</a:t>
            </a:fld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2347E-40A3-4C15-B2C3-1876F00BD10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BC71D-D619-44BF-9670-E1CFBA0A6D5B}" type="datetimeFigureOut">
              <a:rPr lang="nl-NL"/>
              <a:pPr>
                <a:defRPr/>
              </a:pPr>
              <a:t>6-10-2011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67E88-BB74-4EFC-A67B-BB4D7188BAF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45ED-B146-4D37-9095-59E642BD0207}" type="datetimeFigureOut">
              <a:rPr lang="nl-NL"/>
              <a:pPr>
                <a:defRPr/>
              </a:pPr>
              <a:t>6-10-2011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2459E-F6F1-44AD-8D5F-6B9079807C5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DC3C31-4DE5-476C-8A1C-91F824748B3D}" type="datetimeFigureOut">
              <a:rPr lang="nl-NL"/>
              <a:pPr>
                <a:defRPr/>
              </a:pPr>
              <a:t>6-10-2011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9CBD89-99EE-43AE-BEEC-3E6D6CFA61E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.utoronto.ca/~kburch/SCES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p.tuwien.ac.at/136.0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en-US" sz="2000" b="1" smtClean="0"/>
              <a:t>Lecture schedule October 3 – 7, 2011 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0" y="1600200"/>
            <a:ext cx="8382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#1   Kondo effect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#2   Spin glasses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#3   Giant magnetoresistance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#4   Magnetoelectrics and multiferroics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#5   High temperature superconductivity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#6   Applications of superconductivity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#7   Heavy fermions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#8   Hidden order in URu</a:t>
            </a:r>
            <a:r>
              <a:rPr lang="en-US" sz="2000" baseline="-25000" smtClean="0"/>
              <a:t>2</a:t>
            </a:r>
            <a:r>
              <a:rPr lang="en-US" sz="2000" smtClean="0"/>
              <a:t>Si</a:t>
            </a:r>
            <a:r>
              <a:rPr lang="en-US" sz="2000" baseline="-25000" smtClean="0"/>
              <a:t>2</a:t>
            </a: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#9   Modern experimental methods in correlated electron systems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#10 Quantum phase transitions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/>
              <a:t> 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755650" y="5229225"/>
            <a:ext cx="7696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Present basic experimental phenomena of the above topics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62000" y="5229225"/>
            <a:ext cx="777240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Present basic experimental phenomena of the above topics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2843213" y="908050"/>
            <a:ext cx="3960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 b="1">
                <a:latin typeface="Calibri" pitchFamily="34" charset="0"/>
              </a:rPr>
              <a:t> Heavy Fermions</a:t>
            </a:r>
          </a:p>
        </p:txBody>
      </p:sp>
      <p:sp>
        <p:nvSpPr>
          <p:cNvPr id="8" name="Left Arrow 7"/>
          <p:cNvSpPr/>
          <p:nvPr/>
        </p:nvSpPr>
        <p:spPr>
          <a:xfrm>
            <a:off x="3276600" y="3716338"/>
            <a:ext cx="790575" cy="1444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/>
              <a:t>Cartoon of Doniach phase diagram (1976): </a:t>
            </a:r>
            <a:br>
              <a:rPr lang="en-US" sz="2800" b="1" smtClean="0"/>
            </a:br>
            <a:r>
              <a:rPr lang="en-US" sz="2800" b="1" smtClean="0"/>
              <a:t>Kondo vs RKKY on lattice</a:t>
            </a:r>
          </a:p>
        </p:txBody>
      </p:sp>
      <p:pic>
        <p:nvPicPr>
          <p:cNvPr id="88066" name="Picture 20" descr="QC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628775"/>
            <a:ext cx="53292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ctangle 21">
            <a:hlinkClick r:id="rId3"/>
          </p:cNvPr>
          <p:cNvSpPr>
            <a:spLocks noChangeArrowheads="1"/>
          </p:cNvSpPr>
          <p:nvPr/>
        </p:nvSpPr>
        <p:spPr bwMode="auto">
          <a:xfrm>
            <a:off x="0" y="552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/>
              <a:t>Doniach phase diagram can be pressure tuned</a:t>
            </a:r>
          </a:p>
        </p:txBody>
      </p:sp>
      <p:pic>
        <p:nvPicPr>
          <p:cNvPr id="69634" name="Picture 19" descr="Doniach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341438"/>
            <a:ext cx="565785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Rectangle 20">
            <a:hlinkClick r:id="rId3"/>
          </p:cNvPr>
          <p:cNvSpPr>
            <a:spLocks noChangeArrowheads="1"/>
          </p:cNvSpPr>
          <p:nvPr/>
        </p:nvSpPr>
        <p:spPr bwMode="auto">
          <a:xfrm>
            <a:off x="0" y="461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36" name="TextBox 4"/>
          <p:cNvSpPr txBox="1">
            <a:spLocks noChangeArrowheads="1"/>
          </p:cNvSpPr>
          <p:nvPr/>
        </p:nvSpPr>
        <p:spPr bwMode="auto">
          <a:xfrm>
            <a:off x="900113" y="6165850"/>
            <a:ext cx="3240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000" b="1">
                <a:latin typeface="Times New Roman" pitchFamily="18" charset="0"/>
                <a:cs typeface="Times New Roman" pitchFamily="18" charset="0"/>
              </a:rPr>
              <a:t>U-based compounds 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8874125" cy="1143000"/>
          </a:xfrm>
        </p:spPr>
        <p:txBody>
          <a:bodyPr/>
          <a:lstStyle/>
          <a:p>
            <a:r>
              <a:rPr lang="en-US" sz="2800" b="1" smtClean="0"/>
              <a:t>Instead of single impurity Anderson or Kondo models, need periodic Anderson model (PAM) – not yet fully solved </a:t>
            </a:r>
            <a:endParaRPr lang="de-DE" sz="2800" b="1" smtClean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789363"/>
            <a:ext cx="8731250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13" y="1844675"/>
            <a:ext cx="84074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Box 3"/>
          <p:cNvSpPr txBox="1">
            <a:spLocks noChangeArrowheads="1"/>
          </p:cNvSpPr>
          <p:nvPr/>
        </p:nvSpPr>
        <p:spPr bwMode="auto">
          <a:xfrm>
            <a:off x="368300" y="6108700"/>
            <a:ext cx="6696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Note summation over lattice sites: i and j</a:t>
            </a:r>
            <a:endParaRPr lang="de-DE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/>
          <a:lstStyle/>
          <a:p>
            <a:r>
              <a:rPr lang="de-DE" sz="2800" b="1" smtClean="0"/>
              <a:t>Extension of our old friend the single imputity Anderson model to the Anderson/Kondo lattice. Now PAM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636838"/>
            <a:ext cx="75612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TextBox 4"/>
          <p:cNvSpPr txBox="1">
            <a:spLocks noChangeArrowheads="1"/>
          </p:cNvSpPr>
          <p:nvPr/>
        </p:nvSpPr>
        <p:spPr bwMode="auto">
          <a:xfrm>
            <a:off x="395288" y="5445125"/>
            <a:ext cx="8353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000" b="1">
                <a:latin typeface="Times New Roman" pitchFamily="18" charset="0"/>
                <a:cs typeface="Times New Roman" pitchFamily="18" charset="0"/>
              </a:rPr>
              <a:t>Nice to have Hamiltonian but how to solve it? Need variety of interactions: c-c, c-f; f-f which are non-local, i.e., itinerant – band structure.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nl-NL" sz="2800" b="1" smtClean="0"/>
              <a:t>Elements with which to work and create HFLiq. </a:t>
            </a:r>
          </a:p>
        </p:txBody>
      </p:sp>
      <p:pic>
        <p:nvPicPr>
          <p:cNvPr id="72706" name="Picture 2" descr="periodic-tabl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38200"/>
            <a:ext cx="9144000" cy="4897438"/>
          </a:xfrm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143000" y="6096000"/>
            <a:ext cx="739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Mostly METALS, almost all under pressure superconducting ! Consider SCES that are intermetallic compounds, “Heavy Fermions”.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88913"/>
            <a:ext cx="6985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Basic properties of HF’s.   For an early summary, see G.R. Steward, RMP 56(1984), 755.</a:t>
            </a:r>
            <a:endParaRPr lang="en-GB" sz="2800" b="1" smtClean="0"/>
          </a:p>
        </p:txBody>
      </p:sp>
      <p:sp>
        <p:nvSpPr>
          <p:cNvPr id="7475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Specific heat and susceptibility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as thermodynamic properties), and resistivity and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thermopower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(as transport properties) with m* as renormalized effective mass due to large increase in density of states at E</a:t>
            </a:r>
            <a:r>
              <a:rPr lang="en-GB" sz="2000" baseline="-25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T* represents a crossover “coherence” temperature where the magnetic local moments become hybridized with the conduction electrons thereby forming the heavy Fermi liquid. (Sometimes called the Kondo lattice temperature).</a:t>
            </a: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Key question here is what forms in the ground state T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0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vegetable (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heavy spin liquid), e.g. CeAl</a:t>
            </a:r>
            <a:r>
              <a:rPr lang="en-GB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or CeCu</a:t>
            </a:r>
            <a:r>
              <a:rPr lang="en-GB" sz="20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or something more interesting.</a:t>
            </a: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What is the mechanism for the formation of heavy Fermi liquid: Kondo effect with high T quenching of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Yb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; U moments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strong hybridization of these moments with the itinerant conduction electrons?</a:t>
            </a:r>
          </a:p>
          <a:p>
            <a:pPr eaLnBrk="1" hangingPunct="1"/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228725"/>
          </a:xfrm>
        </p:spPr>
        <p:txBody>
          <a:bodyPr/>
          <a:lstStyle/>
          <a:p>
            <a:pPr eaLnBrk="1" hangingPunct="1"/>
            <a:r>
              <a:rPr lang="en-GB" sz="2800" b="1" smtClean="0"/>
              <a:t>C</a:t>
            </a:r>
            <a:r>
              <a:rPr lang="en-GB" sz="2800" b="1" baseline="-25000" smtClean="0"/>
              <a:t>V</a:t>
            </a:r>
            <a:r>
              <a:rPr lang="en-GB" sz="2800" b="1" smtClean="0"/>
              <a:t>/T vs T showing the spin entropy for UBe</a:t>
            </a:r>
            <a:r>
              <a:rPr lang="en-GB" sz="2800" b="1" baseline="-25000" smtClean="0"/>
              <a:t>13</a:t>
            </a:r>
            <a:r>
              <a:rPr lang="en-GB" sz="2800" b="1" smtClean="0"/>
              <a:t>.           Note the dramatic superconducting transition at T</a:t>
            </a:r>
            <a:r>
              <a:rPr lang="en-GB" sz="2800" b="1" baseline="-25000" smtClean="0"/>
              <a:t>C </a:t>
            </a:r>
            <a:r>
              <a:rPr lang="en-GB" sz="2800" b="1" smtClean="0"/>
              <a:t>= 0.9K and the large </a:t>
            </a:r>
            <a:r>
              <a:rPr lang="el-GR" sz="2800" b="1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-value (1 J/mole-K</a:t>
            </a:r>
            <a:r>
              <a:rPr lang="en-US" sz="2800" b="1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) for T&gt;T</a:t>
            </a:r>
            <a:r>
              <a:rPr lang="en-US" sz="2800" b="1" baseline="-2500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GB" sz="2800" b="1" smtClean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484313"/>
            <a:ext cx="640873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TextBox 1"/>
          <p:cNvSpPr txBox="1">
            <a:spLocks noChangeArrowheads="1"/>
          </p:cNvSpPr>
          <p:nvPr/>
        </p:nvSpPr>
        <p:spPr bwMode="auto">
          <a:xfrm>
            <a:off x="539750" y="5949950"/>
            <a:ext cx="7632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Fall-off of C/T into superconducting state – power laws: nodes in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SC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gap</a:t>
            </a:r>
            <a:endParaRPr lang="de-DE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 smtClean="0"/>
              <a:t> Susceptibility – enhanced yet constant at lowest temperatures, problems with residual impurities.</a:t>
            </a:r>
            <a:br>
              <a:rPr lang="nl-NL" sz="2800" b="1" dirty="0" smtClean="0"/>
            </a:br>
            <a:r>
              <a:rPr lang="nl-NL" sz="2800" b="1" dirty="0" smtClean="0"/>
              <a:t>Not Curie-Weiss-like!</a:t>
            </a:r>
          </a:p>
        </p:txBody>
      </p:sp>
      <p:pic>
        <p:nvPicPr>
          <p:cNvPr id="768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700213"/>
            <a:ext cx="74676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Box 4"/>
          <p:cNvSpPr txBox="1">
            <a:spLocks noChangeArrowheads="1"/>
          </p:cNvSpPr>
          <p:nvPr/>
        </p:nvSpPr>
        <p:spPr bwMode="auto">
          <a:xfrm>
            <a:off x="611188" y="5661025"/>
            <a:ext cx="8064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 </a:t>
            </a:r>
            <a:r>
              <a:rPr lang="nl-NL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nl-NL" sz="20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constant as T  0 (enhanced Pauli-very large DOS at E</a:t>
            </a:r>
            <a:r>
              <a:rPr lang="nl-NL" sz="2000" baseline="-250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</a:t>
            </a:r>
            <a:r>
              <a:rPr lang="nl-NL" sz="20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but band structure effects intervene at low temperatures creating maxima.</a:t>
            </a:r>
            <a:endParaRPr lang="nl-NL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More susceptibility: CeCu</a:t>
            </a:r>
            <a:r>
              <a:rPr lang="en-US" sz="2800" b="1" baseline="-25000" dirty="0" smtClean="0"/>
              <a:t>6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HFLiq</a:t>
            </a:r>
            <a:r>
              <a:rPr lang="en-US" sz="2800" b="1" dirty="0" smtClean="0"/>
              <a:t>) and UPt</a:t>
            </a:r>
            <a:r>
              <a:rPr lang="en-US" sz="2800" b="1" baseline="-25000" dirty="0" smtClean="0"/>
              <a:t>3 </a:t>
            </a:r>
            <a:r>
              <a:rPr lang="en-US" sz="2800" b="1" dirty="0" smtClean="0"/>
              <a:t>(HF-</a:t>
            </a:r>
            <a:r>
              <a:rPr lang="en-US" sz="2800" b="1" i="1" dirty="0" smtClean="0"/>
              <a:t>SC</a:t>
            </a:r>
            <a:r>
              <a:rPr lang="en-US" sz="2800" b="1" dirty="0" smtClean="0"/>
              <a:t>,</a:t>
            </a:r>
            <a:br>
              <a:rPr lang="en-US" sz="2800" b="1" dirty="0" smtClean="0"/>
            </a:br>
            <a:r>
              <a:rPr lang="en-US" sz="2800" b="1" i="1" dirty="0" smtClean="0"/>
              <a:t> </a:t>
            </a:r>
            <a:r>
              <a:rPr lang="en-US" sz="2800" b="1" dirty="0" smtClean="0"/>
              <a:t>T</a:t>
            </a:r>
            <a:r>
              <a:rPr lang="en-US" sz="2800" b="1" baseline="-25000" dirty="0" smtClean="0"/>
              <a:t>C </a:t>
            </a:r>
            <a:r>
              <a:rPr lang="en-US" sz="2800" b="1" dirty="0" smtClean="0"/>
              <a:t>= 0.5K). Note </a:t>
            </a:r>
            <a:r>
              <a:rPr lang="en-US" sz="2800" b="1" i="1" dirty="0" smtClean="0"/>
              <a:t>ad-hoc</a:t>
            </a:r>
            <a:r>
              <a:rPr lang="en-US" sz="2800" b="1" dirty="0" smtClean="0"/>
              <a:t> fit attempts of </a:t>
            </a:r>
            <a:r>
              <a:rPr lang="en-US" sz="2800" b="1" dirty="0" smtClean="0">
                <a:sym typeface="Symbol"/>
              </a:rPr>
              <a:t>(T)</a:t>
            </a:r>
            <a:endParaRPr lang="en-US" sz="2800" b="1" dirty="0" smtClean="0"/>
          </a:p>
        </p:txBody>
      </p:sp>
      <p:pic>
        <p:nvPicPr>
          <p:cNvPr id="7885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1628801"/>
            <a:ext cx="7200800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368425"/>
          </a:xfrm>
        </p:spPr>
        <p:txBody>
          <a:bodyPr/>
          <a:lstStyle/>
          <a:p>
            <a:pPr eaLnBrk="1" hangingPunct="1"/>
            <a:r>
              <a:rPr lang="nl-NL" sz="2800" b="1" dirty="0" smtClean="0"/>
              <a:t>Heavy Fermions: Experimentally discovered -- CeAl</a:t>
            </a:r>
            <a:r>
              <a:rPr lang="nl-NL" sz="2800" b="1" baseline="-25000" dirty="0" smtClean="0"/>
              <a:t>3 </a:t>
            </a:r>
            <a:r>
              <a:rPr lang="nl-NL" sz="2800" b="1" dirty="0" smtClean="0"/>
              <a:t> (1975), CeCu</a:t>
            </a:r>
            <a:r>
              <a:rPr lang="nl-NL" sz="2800" b="1" baseline="-25000" dirty="0" smtClean="0"/>
              <a:t>2</a:t>
            </a:r>
            <a:r>
              <a:rPr lang="nl-NL" sz="2800" b="1" dirty="0" smtClean="0"/>
              <a:t>Si</a:t>
            </a:r>
            <a:r>
              <a:rPr lang="nl-NL" sz="2800" b="1" baseline="-25000" dirty="0" smtClean="0"/>
              <a:t>2  </a:t>
            </a:r>
            <a:r>
              <a:rPr lang="nl-NL" sz="2800" b="1" dirty="0" smtClean="0"/>
              <a:t>(1979) and Ce(Cu</a:t>
            </a:r>
            <a:r>
              <a:rPr lang="nl-NL" sz="2800" b="1" baseline="-25000" dirty="0" smtClean="0"/>
              <a:t>6-x</a:t>
            </a:r>
            <a:r>
              <a:rPr lang="nl-NL" sz="2800" b="1" dirty="0" smtClean="0"/>
              <a:t> Au</a:t>
            </a:r>
            <a:r>
              <a:rPr lang="nl-NL" sz="2800" b="1" baseline="-25000" dirty="0" smtClean="0"/>
              <a:t>x</a:t>
            </a:r>
            <a:r>
              <a:rPr lang="nl-NL" sz="2800" b="1" dirty="0" smtClean="0"/>
              <a:t>) (1994)          At present not fully explained theoretically</a:t>
            </a:r>
          </a:p>
        </p:txBody>
      </p:sp>
      <p:sp>
        <p:nvSpPr>
          <p:cNvPr id="17410" name="Content Placeholder 3"/>
          <p:cNvSpPr>
            <a:spLocks noGrp="1"/>
          </p:cNvSpPr>
          <p:nvPr>
            <p:ph idx="1"/>
          </p:nvPr>
        </p:nvSpPr>
        <p:spPr>
          <a:xfrm>
            <a:off x="250825" y="1844675"/>
            <a:ext cx="8893175" cy="4281488"/>
          </a:xfrm>
        </p:spPr>
        <p:txBody>
          <a:bodyPr/>
          <a:lstStyle/>
          <a:p>
            <a:pPr eaLnBrk="1" hangingPunct="1"/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Large effective mass - m*</a:t>
            </a:r>
          </a:p>
          <a:p>
            <a:pPr eaLnBrk="1" hangingPunct="1"/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Loss of local moment magnetism</a:t>
            </a:r>
          </a:p>
          <a:p>
            <a:pPr eaLnBrk="1" hangingPunct="1"/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Large electron-electron scattering</a:t>
            </a:r>
          </a:p>
          <a:p>
            <a:pPr eaLnBrk="1" hangingPunct="1"/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Renormalized heavy Fermi liquid  </a:t>
            </a:r>
          </a:p>
          <a:p>
            <a:pPr eaLnBrk="1" hangingPunct="1"/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Unconventional superconductivity from heavy mass of </a:t>
            </a:r>
            <a:r>
              <a:rPr lang="nl-NL" sz="2400" i="1" dirty="0" smtClean="0">
                <a:latin typeface="Times New Roman" pitchFamily="18" charset="0"/>
                <a:cs typeface="Times New Roman" pitchFamily="18" charset="0"/>
              </a:rPr>
              <a:t>f-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electrons</a:t>
            </a:r>
          </a:p>
          <a:p>
            <a:pPr eaLnBrk="1" hangingPunct="1"/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Other unusual ground state properties appearing out of heavy   Fermi liquid, e.g., reduced moment antiferromagnetism, hidden order; quantum phase transitions.</a:t>
            </a:r>
          </a:p>
          <a:p>
            <a:pPr eaLnBrk="1" hangingPunct="1"/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Various phenomenological theories and models.</a:t>
            </a:r>
          </a:p>
          <a:p>
            <a:pPr eaLnBrk="1" hangingPunct="1"/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Example of strongly correlated electrons systems (SCES).</a:t>
            </a:r>
          </a:p>
          <a:p>
            <a:pPr eaLnBrk="1" hangingPunct="1">
              <a:buFont typeface="Arial" charset="0"/>
              <a:buNone/>
            </a:pP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eaLnBrk="1" hangingPunct="1">
              <a:buFont typeface="Arial" charset="0"/>
              <a:buNone/>
            </a:pPr>
            <a:endParaRPr lang="nl-N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hangingPunct="1"/>
            <a:r>
              <a:rPr lang="en-GB" sz="2800" b="1" dirty="0" smtClean="0"/>
              <a:t>Collection of resistivity </a:t>
            </a:r>
            <a:r>
              <a:rPr lang="en-GB" sz="2800" b="1" dirty="0" err="1" smtClean="0"/>
              <a:t>vs</a:t>
            </a:r>
            <a:r>
              <a:rPr lang="en-GB" sz="2800" b="1" dirty="0" smtClean="0"/>
              <a:t> T data for various HF’s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196975"/>
            <a:ext cx="525621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TextBox 3"/>
          <p:cNvSpPr txBox="1">
            <a:spLocks noChangeArrowheads="1"/>
          </p:cNvSpPr>
          <p:nvPr/>
        </p:nvSpPr>
        <p:spPr bwMode="auto">
          <a:xfrm>
            <a:off x="250825" y="5949950"/>
            <a:ext cx="86423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Note large 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(T) at hiT[large spin fluc./Kondo scattering] and lowT 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(T) = 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000" baseline="-25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 [heavy Fermi liquid state with large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-coefficient.]</a:t>
            </a:r>
            <a:endParaRPr lang="de-DE" sz="2000">
              <a:latin typeface="Times New Roman" pitchFamily="18" charset="0"/>
              <a:cs typeface="Times New Roman" pitchFamily="18" charset="0"/>
            </a:endParaRPr>
          </a:p>
          <a:p>
            <a:endParaRPr lang="de-DE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b="1" smtClean="0"/>
              <a:t>Relations between the three experimental parameters </a:t>
            </a:r>
            <a:r>
              <a:rPr lang="el-GR" sz="2800" b="1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800" b="1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smtClean="0">
                <a:cs typeface="Times New Roman" pitchFamily="18" charset="0"/>
              </a:rPr>
              <a:t>and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nl-NL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smtClean="0">
                <a:cs typeface="Times New Roman" pitchFamily="18" charset="0"/>
              </a:rPr>
              <a:t>in HFLiq. State: Wilson ratio</a:t>
            </a:r>
            <a:endParaRPr lang="en-GB" sz="2800" b="1" smtClean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412875"/>
            <a:ext cx="575945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TextBox 1"/>
          <p:cNvSpPr txBox="1">
            <a:spLocks noChangeArrowheads="1"/>
          </p:cNvSpPr>
          <p:nvPr/>
        </p:nvSpPr>
        <p:spPr bwMode="auto">
          <a:xfrm>
            <a:off x="900113" y="5732463"/>
            <a:ext cx="7920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Wilson ratio of low T susceptibility to specific heat coefficient. </a:t>
            </a:r>
          </a:p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Directly follows from Fermi liquid theory with large m* </a:t>
            </a:r>
            <a:endParaRPr lang="de-DE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r>
              <a:rPr lang="en-US" sz="2800" b="1" smtClean="0"/>
              <a:t>Kadowaki – Woods ratio: </a:t>
            </a:r>
            <a:r>
              <a:rPr lang="el-GR" sz="2800" b="1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800" b="1" baseline="30000" smtClean="0">
                <a:cs typeface="Times New Roman" pitchFamily="18" charset="0"/>
              </a:rPr>
              <a:t>2</a:t>
            </a:r>
            <a:r>
              <a:rPr lang="en-US" sz="2800" b="1" smtClean="0">
                <a:cs typeface="Times New Roman" pitchFamily="18" charset="0"/>
              </a:rPr>
              <a:t>/A  = const(N). Complete collection of HF materials. Note slope = 2 in log/log plot</a:t>
            </a:r>
            <a:endParaRPr lang="de-DE" sz="2800" b="1" smtClean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268413"/>
            <a:ext cx="6335713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extBox 3"/>
          <p:cNvSpPr txBox="1">
            <a:spLocks noChangeArrowheads="1"/>
          </p:cNvSpPr>
          <p:nvPr/>
        </p:nvSpPr>
        <p:spPr bwMode="auto">
          <a:xfrm>
            <a:off x="755650" y="6237288"/>
            <a:ext cx="7704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000" b="1">
                <a:latin typeface="Times New Roman" pitchFamily="18" charset="0"/>
                <a:cs typeface="Times New Roman" pitchFamily="18" charset="0"/>
              </a:rPr>
              <a:t>Recent theory can account for different N-values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/>
              <a:t>Extended Drude model for heavy fermions to analyze optical conductivity measurements</a:t>
            </a:r>
          </a:p>
        </p:txBody>
      </p:sp>
      <p:sp>
        <p:nvSpPr>
          <p:cNvPr id="82946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362950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σ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(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ω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) = 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ω</a:t>
            </a:r>
            <a:r>
              <a:rPr lang="en-US" sz="2000" baseline="-25000" smtClean="0">
                <a:latin typeface="Cambria Math" pitchFamily="18" charset="0"/>
                <a:cs typeface="Times New Roman" pitchFamily="18" charset="0"/>
              </a:rPr>
              <a:t>p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/[4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π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(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τ</a:t>
            </a:r>
            <a:r>
              <a:rPr lang="en-US" sz="2000" baseline="30000" smtClean="0">
                <a:latin typeface="Cambria Math" pitchFamily="18" charset="0"/>
                <a:cs typeface="Times New Roman" pitchFamily="18" charset="0"/>
              </a:rPr>
              <a:t>-1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 </a:t>
            </a:r>
            <a:r>
              <a:rPr lang="en-US" sz="2000" smtClean="0">
                <a:cs typeface="Times New Roman" pitchFamily="18" charset="0"/>
              </a:rPr>
              <a:t>–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 i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ω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)]   where 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σ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latin typeface="Cambria Math" pitchFamily="18" charset="0"/>
                <a:cs typeface="Times New Roman" pitchFamily="18" charset="0"/>
              </a:rPr>
              <a:t>=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 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σ</a:t>
            </a:r>
            <a:r>
              <a:rPr lang="en-US" sz="2000" baseline="-25000" smtClean="0">
                <a:latin typeface="Cambria Math" pitchFamily="18" charset="0"/>
                <a:cs typeface="Times New Roman" pitchFamily="18" charset="0"/>
              </a:rPr>
              <a:t>1 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+ i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σ</a:t>
            </a:r>
            <a:r>
              <a:rPr lang="en-US" sz="2000" baseline="-25000" smtClean="0">
                <a:latin typeface="Cambria Math" pitchFamily="18" charset="0"/>
                <a:cs typeface="Times New Roman" pitchFamily="18" charset="0"/>
              </a:rPr>
              <a:t>2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ω</a:t>
            </a:r>
            <a:r>
              <a:rPr lang="en-US" sz="2000" baseline="-25000" smtClean="0">
                <a:latin typeface="Cambria Math" pitchFamily="18" charset="0"/>
                <a:cs typeface="Times New Roman" pitchFamily="18" charset="0"/>
              </a:rPr>
              <a:t>p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 =  4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π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ne</a:t>
            </a:r>
            <a:r>
              <a:rPr lang="en-US" sz="2000" baseline="30000" smtClean="0">
                <a:latin typeface="Cambria Math" pitchFamily="18" charset="0"/>
                <a:cs typeface="Times New Roman" pitchFamily="18" charset="0"/>
              </a:rPr>
              <a:t>2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/m</a:t>
            </a:r>
          </a:p>
          <a:p>
            <a:pPr>
              <a:lnSpc>
                <a:spcPct val="90000"/>
              </a:lnSpc>
            </a:pP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σ</a:t>
            </a:r>
            <a:r>
              <a:rPr lang="en-US" sz="2000" baseline="-25000" smtClean="0">
                <a:latin typeface="Cambria Math" pitchFamily="18" charset="0"/>
                <a:cs typeface="Times New Roman" pitchFamily="18" charset="0"/>
              </a:rPr>
              <a:t>1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 =  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ω</a:t>
            </a:r>
            <a:r>
              <a:rPr lang="en-US" sz="2000" baseline="-25000" smtClean="0">
                <a:latin typeface="Cambria Math" pitchFamily="18" charset="0"/>
                <a:cs typeface="Times New Roman" pitchFamily="18" charset="0"/>
              </a:rPr>
              <a:t>p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τ</a:t>
            </a:r>
            <a:r>
              <a:rPr lang="en-US" sz="2000" baseline="30000" smtClean="0">
                <a:latin typeface="Cambria Math" pitchFamily="18" charset="0"/>
                <a:cs typeface="Times New Roman" pitchFamily="18" charset="0"/>
              </a:rPr>
              <a:t>-1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/[4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π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(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τ</a:t>
            </a:r>
            <a:r>
              <a:rPr lang="en-US" sz="2000" baseline="30000" smtClean="0">
                <a:latin typeface="Cambria Math" pitchFamily="18" charset="0"/>
                <a:cs typeface="Times New Roman" pitchFamily="18" charset="0"/>
              </a:rPr>
              <a:t>-2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 + 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ω</a:t>
            </a:r>
            <a:r>
              <a:rPr lang="en-US" sz="2000" baseline="30000" smtClean="0">
                <a:latin typeface="Cambria Math" pitchFamily="18" charset="0"/>
                <a:cs typeface="Times New Roman" pitchFamily="18" charset="0"/>
              </a:rPr>
              <a:t>2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)] 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      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σ</a:t>
            </a:r>
            <a:r>
              <a:rPr lang="en-US" sz="2000" baseline="-25000" smtClean="0">
                <a:latin typeface="Cambria Math" pitchFamily="18" charset="0"/>
                <a:cs typeface="Times New Roman" pitchFamily="18" charset="0"/>
              </a:rPr>
              <a:t>2 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=  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ω</a:t>
            </a:r>
            <a:r>
              <a:rPr lang="en-US" sz="2000" baseline="-25000" smtClean="0">
                <a:latin typeface="Cambria Math" pitchFamily="18" charset="0"/>
                <a:cs typeface="Times New Roman" pitchFamily="18" charset="0"/>
              </a:rPr>
              <a:t>p</a:t>
            </a:r>
            <a:r>
              <a:rPr lang="en-US" sz="2000" baseline="30000" smtClean="0">
                <a:latin typeface="Cambria Math" pitchFamily="18" charset="0"/>
                <a:cs typeface="Times New Roman" pitchFamily="18" charset="0"/>
              </a:rPr>
              <a:t>2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ω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/[4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π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(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τ</a:t>
            </a:r>
            <a:r>
              <a:rPr lang="en-US" sz="2000" baseline="30000" smtClean="0">
                <a:latin typeface="Cambria Math" pitchFamily="18" charset="0"/>
                <a:cs typeface="Times New Roman" pitchFamily="18" charset="0"/>
              </a:rPr>
              <a:t>-2  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+</a:t>
            </a:r>
            <a:r>
              <a:rPr lang="en-US" sz="2000" baseline="30000" smtClean="0">
                <a:latin typeface="Cambria Math" pitchFamily="18" charset="0"/>
                <a:cs typeface="Times New Roman" pitchFamily="18" charset="0"/>
              </a:rPr>
              <a:t>  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ω</a:t>
            </a:r>
            <a:r>
              <a:rPr lang="en-US" sz="2000" baseline="30000" smtClean="0">
                <a:latin typeface="Cambria Math" pitchFamily="18" charset="0"/>
                <a:cs typeface="Times New Roman" pitchFamily="18" charset="0"/>
              </a:rPr>
              <a:t>2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)]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     1/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τ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(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ω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) = 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ωσ</a:t>
            </a:r>
            <a:r>
              <a:rPr lang="en-US" sz="2000" baseline="-25000" smtClean="0">
                <a:latin typeface="Cambria Math" pitchFamily="18" charset="0"/>
                <a:cs typeface="Times New Roman" pitchFamily="18" charset="0"/>
              </a:rPr>
              <a:t>1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(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ω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)/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σ</a:t>
            </a:r>
            <a:r>
              <a:rPr lang="en-US" sz="2000" baseline="-25000" smtClean="0">
                <a:latin typeface="Cambria Math" pitchFamily="18" charset="0"/>
                <a:cs typeface="Times New Roman" pitchFamily="18" charset="0"/>
              </a:rPr>
              <a:t>2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(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ω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) = [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ω</a:t>
            </a:r>
            <a:r>
              <a:rPr lang="en-US" sz="2000" baseline="-25000" smtClean="0">
                <a:latin typeface="Cambria Math" pitchFamily="18" charset="0"/>
                <a:cs typeface="Times New Roman" pitchFamily="18" charset="0"/>
              </a:rPr>
              <a:t>p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(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ω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)/4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π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]Re[1/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σ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(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ω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)]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     1/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ω</a:t>
            </a:r>
            <a:r>
              <a:rPr lang="en-US" sz="2000" baseline="-25000" smtClean="0">
                <a:latin typeface="Cambria Math" pitchFamily="18" charset="0"/>
                <a:cs typeface="Times New Roman" pitchFamily="18" charset="0"/>
              </a:rPr>
              <a:t>p</a:t>
            </a:r>
            <a:r>
              <a:rPr lang="en-US" sz="2000" baseline="30000" smtClean="0">
                <a:latin typeface="Cambria Math" pitchFamily="18" charset="0"/>
                <a:cs typeface="Times New Roman" pitchFamily="18" charset="0"/>
              </a:rPr>
              <a:t>2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(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ω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) =  [1/4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πω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]Im[-1/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σ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(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ω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)]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000" smtClean="0">
              <a:latin typeface="Cambria Math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For mass enhancement: m*/m = 1 + 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λ</a:t>
            </a:r>
            <a:endParaRPr lang="en-US" sz="2000" smtClean="0">
              <a:latin typeface="Cambria Math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τ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(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ω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) = (m*/m)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τ</a:t>
            </a:r>
            <a:r>
              <a:rPr lang="en-US" sz="2000" baseline="-25000" smtClean="0">
                <a:latin typeface="Cambria Math" pitchFamily="18" charset="0"/>
                <a:cs typeface="Times New Roman" pitchFamily="18" charset="0"/>
              </a:rPr>
              <a:t>o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(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ω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) = [1 + 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λ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(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ω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)]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τ</a:t>
            </a:r>
            <a:r>
              <a:rPr lang="en-US" sz="2000" baseline="-25000" smtClean="0">
                <a:latin typeface="Cambria Math" pitchFamily="18" charset="0"/>
                <a:cs typeface="Times New Roman" pitchFamily="18" charset="0"/>
              </a:rPr>
              <a:t>o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(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ω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)  and  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ω</a:t>
            </a:r>
            <a:r>
              <a:rPr lang="en-US" sz="2000" baseline="-25000" smtClean="0">
                <a:latin typeface="Cambria Math" pitchFamily="18" charset="0"/>
                <a:cs typeface="Times New Roman" pitchFamily="18" charset="0"/>
              </a:rPr>
              <a:t>p</a:t>
            </a:r>
            <a:r>
              <a:rPr lang="en-US" sz="2000" baseline="30000" smtClean="0">
                <a:latin typeface="Cambria Math" pitchFamily="18" charset="0"/>
                <a:cs typeface="Times New Roman" pitchFamily="18" charset="0"/>
              </a:rPr>
              <a:t>2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(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ω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) = 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ω</a:t>
            </a:r>
            <a:r>
              <a:rPr lang="en-US" sz="2000" baseline="-25000" smtClean="0">
                <a:latin typeface="Cambria Math" pitchFamily="18" charset="0"/>
                <a:cs typeface="Times New Roman" pitchFamily="18" charset="0"/>
              </a:rPr>
              <a:t>p</a:t>
            </a:r>
            <a:r>
              <a:rPr lang="en-US" sz="2000" baseline="30000" smtClean="0">
                <a:latin typeface="Cambria Math" pitchFamily="18" charset="0"/>
                <a:cs typeface="Times New Roman" pitchFamily="18" charset="0"/>
              </a:rPr>
              <a:t>2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/[1 + 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λ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]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1 + 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λ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(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ω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) = [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ω</a:t>
            </a:r>
            <a:r>
              <a:rPr lang="en-US" sz="2000" baseline="-25000" smtClean="0">
                <a:latin typeface="Cambria Math" pitchFamily="18" charset="0"/>
                <a:cs typeface="Times New Roman" pitchFamily="18" charset="0"/>
              </a:rPr>
              <a:t>po</a:t>
            </a:r>
            <a:r>
              <a:rPr lang="en-US" sz="2000" baseline="30000" smtClean="0">
                <a:latin typeface="Cambria Math" pitchFamily="18" charset="0"/>
                <a:cs typeface="Times New Roman" pitchFamily="18" charset="0"/>
              </a:rPr>
              <a:t>2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/4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πω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]Im[-1/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σ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(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ω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Fermi liquid theory: 1/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τ</a:t>
            </a:r>
            <a:r>
              <a:rPr lang="en-US" sz="2000" baseline="-25000" smtClean="0">
                <a:latin typeface="Cambria Math" pitchFamily="18" charset="0"/>
                <a:cs typeface="Times New Roman" pitchFamily="18" charset="0"/>
              </a:rPr>
              <a:t>o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(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ω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) = a (ħ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ω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/2</a:t>
            </a:r>
            <a:r>
              <a:rPr lang="el-GR" sz="2000" smtClean="0">
                <a:latin typeface="Cambria Math" pitchFamily="18" charset="0"/>
                <a:cs typeface="Times New Roman" pitchFamily="18" charset="0"/>
              </a:rPr>
              <a:t>π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)</a:t>
            </a:r>
            <a:r>
              <a:rPr lang="en-US" sz="2000" baseline="30000" smtClean="0">
                <a:latin typeface="Cambria Math" pitchFamily="18" charset="0"/>
                <a:cs typeface="Times New Roman" pitchFamily="18" charset="0"/>
              </a:rPr>
              <a:t>2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 + b(k</a:t>
            </a:r>
            <a:r>
              <a:rPr lang="en-US" sz="2000" baseline="-25000" smtClean="0">
                <a:latin typeface="Cambria Math" pitchFamily="18" charset="0"/>
                <a:cs typeface="Times New Roman" pitchFamily="18" charset="0"/>
              </a:rPr>
              <a:t>B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T)</a:t>
            </a:r>
            <a:r>
              <a:rPr lang="en-US" sz="2000" baseline="30000" smtClean="0">
                <a:latin typeface="Cambria Math" pitchFamily="18" charset="0"/>
                <a:cs typeface="Times New Roman" pitchFamily="18" charset="0"/>
              </a:rPr>
              <a:t>2  </a:t>
            </a: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000" smtClean="0">
                <a:latin typeface="Cambria Math" pitchFamily="18" charset="0"/>
                <a:cs typeface="Times New Roman" pitchFamily="18" charset="0"/>
              </a:rPr>
              <a:t>where b ≈ 4 old Fermi liquid theory and b ≈ 1 for some new heavy fermions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000" smtClean="0">
              <a:latin typeface="Cambria Math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000" baseline="-25000" smtClean="0">
                <a:latin typeface="Cambria Math" pitchFamily="18" charset="0"/>
                <a:cs typeface="Times New Roman" pitchFamily="18" charset="0"/>
              </a:rPr>
              <a:t>     </a:t>
            </a:r>
            <a:endParaRPr lang="en-US" sz="2000" smtClean="0">
              <a:latin typeface="Cambria Math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l-GR" sz="2000" smtClean="0">
              <a:latin typeface="Cambria Math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000" smtClean="0">
              <a:latin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/>
              <a:t>Optical conductivity </a:t>
            </a:r>
            <a:r>
              <a:rPr lang="el-GR" sz="2800" b="1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800" b="1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smtClean="0"/>
              <a:t>of generic heavy fermion: </a:t>
            </a:r>
            <a:br>
              <a:rPr lang="en-US" sz="2800" b="1" smtClean="0"/>
            </a:br>
            <a:r>
              <a:rPr lang="en-US" sz="2800" b="1" smtClean="0"/>
              <a:t>T &gt; T* and T &lt; T* formation of hybridization gap, i.e., a partial gapping usually called pseudo gap.</a:t>
            </a:r>
            <a:endParaRPr lang="de-DE" sz="2800" b="1" smtClean="0"/>
          </a:p>
        </p:txBody>
      </p:sp>
      <p:pic>
        <p:nvPicPr>
          <p:cNvPr id="83970" name="Picture 2" descr="http://upload.wikimedia.org/wikipedia/commons/e/e1/Optical_properties_heavy_ferm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916113"/>
            <a:ext cx="4465638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TextBox 3"/>
          <p:cNvSpPr txBox="1">
            <a:spLocks noChangeArrowheads="1"/>
          </p:cNvSpPr>
          <p:nvPr/>
        </p:nvSpPr>
        <p:spPr bwMode="auto">
          <a:xfrm>
            <a:off x="2987675" y="2205038"/>
            <a:ext cx="2808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T &lt; T*: large Drude peak </a:t>
            </a:r>
            <a:endParaRPr lang="de-DE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2" name="TextBox 4"/>
          <p:cNvSpPr txBox="1">
            <a:spLocks noChangeArrowheads="1"/>
          </p:cNvSpPr>
          <p:nvPr/>
        </p:nvSpPr>
        <p:spPr bwMode="auto">
          <a:xfrm>
            <a:off x="3635375" y="3681413"/>
            <a:ext cx="865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 &gt; T*</a:t>
            </a:r>
            <a:endParaRPr lang="de-DE"/>
          </a:p>
        </p:txBody>
      </p:sp>
      <p:sp>
        <p:nvSpPr>
          <p:cNvPr id="6" name="Right Arrow 5"/>
          <p:cNvSpPr/>
          <p:nvPr/>
        </p:nvSpPr>
        <p:spPr>
          <a:xfrm>
            <a:off x="2987675" y="4772025"/>
            <a:ext cx="504825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3974" name="TextBox 18"/>
          <p:cNvSpPr txBox="1">
            <a:spLocks noChangeArrowheads="1"/>
          </p:cNvSpPr>
          <p:nvPr/>
        </p:nvSpPr>
        <p:spPr bwMode="auto">
          <a:xfrm>
            <a:off x="179388" y="4652963"/>
            <a:ext cx="2808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       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Hybridization  gap</a:t>
            </a:r>
            <a:endParaRPr lang="de-DE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5" name="TextBox 20"/>
          <p:cNvSpPr txBox="1">
            <a:spLocks noChangeArrowheads="1"/>
          </p:cNvSpPr>
          <p:nvPr/>
        </p:nvSpPr>
        <p:spPr bwMode="auto">
          <a:xfrm>
            <a:off x="684213" y="5732463"/>
            <a:ext cx="77041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Note shifting of spectral weight from pseudo gap to large Drude peak</a:t>
            </a:r>
            <a:endParaRPr lang="de-DE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6" name="TextBox 21"/>
          <p:cNvSpPr txBox="1">
            <a:spLocks noChangeArrowheads="1"/>
          </p:cNvSpPr>
          <p:nvPr/>
        </p:nvSpPr>
        <p:spPr bwMode="auto">
          <a:xfrm>
            <a:off x="5651500" y="2205038"/>
            <a:ext cx="349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) = (ne</a:t>
            </a:r>
            <a:r>
              <a:rPr lang="en-US" sz="20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/m*) [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*/(1 + 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0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0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]</a:t>
            </a:r>
            <a:endParaRPr lang="de-DE" sz="2000"/>
          </a:p>
        </p:txBody>
      </p:sp>
      <p:sp>
        <p:nvSpPr>
          <p:cNvPr id="83977" name="TextBox 23"/>
          <p:cNvSpPr txBox="1">
            <a:spLocks noChangeArrowheads="1"/>
          </p:cNvSpPr>
          <p:nvPr/>
        </p:nvSpPr>
        <p:spPr bwMode="auto">
          <a:xfrm>
            <a:off x="5580063" y="2708275"/>
            <a:ext cx="3455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* = m/(m*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)  renormalized effective mass &amp; relaxation rate</a:t>
            </a:r>
            <a:endParaRPr lang="de-DE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smtClean="0"/>
              <a:t>New physics with disorder: The magnetic phase diagram of heavy fermions (phenomenologically). Pressure vs disorder and non Fermi liquids (NFL).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412875"/>
            <a:ext cx="6783387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900113" y="1989138"/>
            <a:ext cx="33131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/>
              <a:t>inequivalent</a:t>
            </a:r>
          </a:p>
          <a:p>
            <a:r>
              <a:rPr lang="de-DE" sz="2400"/>
              <a:t>control parameters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042988" y="3068638"/>
            <a:ext cx="309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de-DE" sz="2400">
                <a:solidFill>
                  <a:srgbClr val="000099"/>
                </a:solidFill>
              </a:rPr>
              <a:t>pressure = </a:t>
            </a:r>
            <a:r>
              <a:rPr lang="de-DE" sz="2400" i="1">
                <a:solidFill>
                  <a:srgbClr val="000099"/>
                </a:solidFill>
              </a:rPr>
              <a:t>J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042988" y="3852863"/>
            <a:ext cx="309721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de-DE" sz="2400">
                <a:solidFill>
                  <a:srgbClr val="000099"/>
                </a:solidFill>
                <a:cs typeface="Arial" charset="0"/>
              </a:rPr>
              <a:t>        ≠</a:t>
            </a:r>
          </a:p>
          <a:p>
            <a:pPr>
              <a:spcBef>
                <a:spcPct val="10000"/>
              </a:spcBef>
            </a:pPr>
            <a:endParaRPr lang="de-DE" sz="2400">
              <a:solidFill>
                <a:srgbClr val="000099"/>
              </a:solidFill>
              <a:cs typeface="Arial" charset="0"/>
            </a:endParaRPr>
          </a:p>
          <a:p>
            <a:pPr>
              <a:spcBef>
                <a:spcPct val="10000"/>
              </a:spcBef>
            </a:pPr>
            <a:r>
              <a:rPr lang="de-DE" sz="2400">
                <a:solidFill>
                  <a:srgbClr val="000099"/>
                </a:solidFill>
              </a:rPr>
              <a:t>disorder = </a:t>
            </a:r>
            <a:r>
              <a:rPr lang="de-DE" sz="2400">
                <a:solidFill>
                  <a:srgbClr val="000099"/>
                </a:solidFill>
                <a:sym typeface="Symbol" pitchFamily="18" charset="2"/>
              </a:rPr>
              <a:t></a:t>
            </a:r>
            <a:r>
              <a:rPr lang="de-DE" sz="2400" i="1">
                <a:solidFill>
                  <a:srgbClr val="000099"/>
                </a:solidFill>
              </a:rPr>
              <a:t>J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116013" y="5734050"/>
            <a:ext cx="453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de-DE" sz="2400">
                <a:solidFill>
                  <a:srgbClr val="CC3300"/>
                </a:solidFill>
              </a:rPr>
              <a:t> disorder and NFL behavior?</a:t>
            </a:r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6156325" y="4749800"/>
            <a:ext cx="287338" cy="1588"/>
          </a:xfrm>
          <a:custGeom>
            <a:avLst/>
            <a:gdLst>
              <a:gd name="T0" fmla="*/ 0 w 181"/>
              <a:gd name="T1" fmla="*/ 0 h 1"/>
              <a:gd name="T2" fmla="*/ 456149913 w 181"/>
              <a:gd name="T3" fmla="*/ 0 h 1"/>
              <a:gd name="T4" fmla="*/ 0 60000 65536"/>
              <a:gd name="T5" fmla="*/ 0 60000 65536"/>
              <a:gd name="T6" fmla="*/ 0 w 181"/>
              <a:gd name="T7" fmla="*/ 0 h 1"/>
              <a:gd name="T8" fmla="*/ 181 w 18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1" h="1">
                <a:moveTo>
                  <a:pt x="0" y="0"/>
                </a:moveTo>
                <a:cubicBezTo>
                  <a:pt x="0" y="0"/>
                  <a:pt x="90" y="0"/>
                  <a:pt x="181" y="0"/>
                </a:cubicBezTo>
              </a:path>
            </a:pathLst>
          </a:cu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116013" y="6092825"/>
            <a:ext cx="453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de-DE" sz="2400">
                <a:solidFill>
                  <a:srgbClr val="CC3300"/>
                </a:solidFill>
              </a:rPr>
              <a:t> substitutional disorder?</a:t>
            </a: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5219700" y="4149725"/>
            <a:ext cx="2232025" cy="288925"/>
          </a:xfrm>
          <a:prstGeom prst="leftRightArrow">
            <a:avLst>
              <a:gd name="adj1" fmla="val 50000"/>
              <a:gd name="adj2" fmla="val 154505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 rot="-1996493">
            <a:off x="6300788" y="3644900"/>
            <a:ext cx="431800" cy="360363"/>
          </a:xfrm>
          <a:prstGeom prst="leftArrow">
            <a:avLst>
              <a:gd name="adj1" fmla="val 50000"/>
              <a:gd name="adj2" fmla="val 29956"/>
            </a:avLst>
          </a:prstGeom>
          <a:solidFill>
            <a:srgbClr val="FF66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auto">
          <a:xfrm rot="-9654753">
            <a:off x="6170613" y="4235450"/>
            <a:ext cx="204787" cy="360363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8"/>
          <p:cNvSpPr>
            <a:spLocks noChangeArrowheads="1"/>
          </p:cNvSpPr>
          <p:nvPr/>
        </p:nvSpPr>
        <p:spPr bwMode="auto">
          <a:xfrm rot="19603507" flipH="1">
            <a:off x="7019925" y="4005263"/>
            <a:ext cx="431800" cy="360362"/>
          </a:xfrm>
          <a:prstGeom prst="leftArrow">
            <a:avLst>
              <a:gd name="adj1" fmla="val 50000"/>
              <a:gd name="adj2" fmla="val 2995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2381250" y="3448050"/>
            <a:ext cx="175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10000"/>
              </a:spcBef>
            </a:pPr>
            <a:r>
              <a:rPr lang="de-DE">
                <a:solidFill>
                  <a:srgbClr val="339933"/>
                </a:solidFill>
              </a:rPr>
              <a:t>chem. pressure</a:t>
            </a:r>
            <a:endParaRPr lang="de-DE" sz="2400" b="1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2195513" y="5006975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10000"/>
              </a:spcBef>
            </a:pPr>
            <a:r>
              <a:rPr lang="de-DE">
                <a:solidFill>
                  <a:srgbClr val="339933"/>
                </a:solidFill>
              </a:rPr>
              <a:t>substitution</a:t>
            </a:r>
            <a:endParaRPr lang="de-DE" sz="2400" b="1"/>
          </a:p>
        </p:txBody>
      </p:sp>
      <p:sp>
        <p:nvSpPr>
          <p:cNvPr id="16" name="Oval 21"/>
          <p:cNvSpPr>
            <a:spLocks noChangeArrowheads="1"/>
          </p:cNvSpPr>
          <p:nvPr/>
        </p:nvSpPr>
        <p:spPr bwMode="auto">
          <a:xfrm>
            <a:off x="6372225" y="2565400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6227763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C 0.00573 0.01111 0.01146 0.02222 0.01979 0.03889 C 0.02812 0.05555 0.04149 0.08102 0.05 0.1 C 0.0585 0.11898 0.06371 0.13287 0.07083 0.15277 C 0.07795 0.17268 0.0875 0.19953 0.09271 0.21944 C 0.09791 0.23935 0.10052 0.26227 0.10208 0.27222 C 0.11094 0.26227 0.11736 0.24051 0.12708 0.22083 C 0.1368 0.20115 0.15052 0.17407 0.16041 0.15416 C 0.17031 0.13426 0.1783 0.11782 0.18646 0.10139 " pathEditMode="relative" rAng="0" ptsTypes="aaaaafaaa">
                                      <p:cBhvr>
                                        <p:cTn id="2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37 C -0.00261 0.00902 -0.01233 0.02777 -0.01615 0.03564 C -0.01997 0.04351 -0.02118 0.04606 -0.02344 0.05092 C -0.0257 0.05578 -0.02326 0.05115 -0.03004 0.06435 C -0.04045 0.14282 -0.03056 0.06157 -0.03993 0.14351 C -0.04722 0.15324 -0.04566 0.15393 -0.04879 0.16018 C -0.05191 0.16643 -0.05538 0.17361 -0.05868 0.18032 C -0.06198 0.18703 -0.06233 0.18634 -0.06858 0.20115 C -0.07483 0.21597 -0.09097 0.25231 -0.0967 0.2699 C -0.10243 0.2875 -0.10243 0.28865 -0.10295 0.3074 C -0.11649 0.31574 -0.15208 0.33379 -0.16493 0.34074 " pathEditMode="relative" rAng="0" ptsTypes="aaaffaaaafa">
                                      <p:cBhvr>
                                        <p:cTn id="3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/>
      <p:bldP spid="10" grpId="0" animBg="1"/>
      <p:bldP spid="10" grpId="1" animBg="1"/>
      <p:bldP spid="11" grpId="0" animBg="1"/>
      <p:bldP spid="12" grpId="0" animBg="1"/>
      <p:bldP spid="13" grpId="0" animBg="1"/>
      <p:bldP spid="14" grpId="0"/>
      <p:bldP spid="15" grpId="0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r>
              <a:rPr lang="nl-NL" sz="2800" b="1" smtClean="0"/>
              <a:t>Non Fermi liquid behavior: What is it ???  Previously used term “quantum critical” in vicinity (above) of QCP</a:t>
            </a: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221163"/>
            <a:ext cx="46799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773238"/>
            <a:ext cx="5386388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7019925" y="2204865"/>
            <a:ext cx="19446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latin typeface="Times New Roman" pitchFamily="18" charset="0"/>
              </a:rPr>
              <a:t>HFLiq.renormal-ized</a:t>
            </a:r>
            <a:r>
              <a:rPr lang="en-US" sz="2000" dirty="0">
                <a:latin typeface="Times New Roman" pitchFamily="18" charset="0"/>
              </a:rPr>
              <a:t> by m</a:t>
            </a:r>
            <a:r>
              <a:rPr lang="en-US" sz="2000" dirty="0" smtClean="0">
                <a:latin typeface="Times New Roman" pitchFamily="18" charset="0"/>
              </a:rPr>
              <a:t>*:       </a:t>
            </a:r>
            <a:r>
              <a:rPr lang="en-US" sz="2000" dirty="0" smtClean="0">
                <a:latin typeface="Times New Roman" pitchFamily="18" charset="0"/>
                <a:sym typeface="Symbol"/>
              </a:rPr>
              <a:t> = </a:t>
            </a:r>
            <a:r>
              <a:rPr lang="en-US" sz="2000" baseline="-25000" dirty="0" smtClean="0">
                <a:latin typeface="Times New Roman" pitchFamily="18" charset="0"/>
                <a:sym typeface="Symbol"/>
              </a:rPr>
              <a:t>o </a:t>
            </a:r>
            <a:r>
              <a:rPr lang="en-US" sz="2000" dirty="0" smtClean="0">
                <a:latin typeface="Times New Roman" pitchFamily="18" charset="0"/>
                <a:sym typeface="Symbol"/>
              </a:rPr>
              <a:t>+ AT</a:t>
            </a:r>
            <a:r>
              <a:rPr lang="en-US" sz="2000" baseline="30000" dirty="0" smtClean="0">
                <a:latin typeface="Times New Roman" pitchFamily="18" charset="0"/>
                <a:sym typeface="Symbol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6877050" y="4797425"/>
            <a:ext cx="215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Deviations from above FL behavior</a:t>
            </a:r>
            <a:endParaRPr lang="en-US"/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611188" y="5013325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NFL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→</a:t>
            </a:r>
          </a:p>
        </p:txBody>
      </p:sp>
      <p:sp>
        <p:nvSpPr>
          <p:cNvPr id="91149" name="AutoShape 13"/>
          <p:cNvSpPr>
            <a:spLocks/>
          </p:cNvSpPr>
          <p:nvPr/>
        </p:nvSpPr>
        <p:spPr bwMode="auto">
          <a:xfrm>
            <a:off x="1979613" y="4292600"/>
            <a:ext cx="360362" cy="2016125"/>
          </a:xfrm>
          <a:prstGeom prst="leftBrace">
            <a:avLst>
              <a:gd name="adj1" fmla="val 4662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4356100" y="6165850"/>
            <a:ext cx="478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i="1" dirty="0">
                <a:latin typeface="Times New Roman" pitchFamily="18" charset="0"/>
              </a:rPr>
              <a:t>More in #10 Quantum Phase </a:t>
            </a:r>
            <a:r>
              <a:rPr lang="en-US" sz="2000" b="1" i="1" dirty="0" smtClean="0">
                <a:latin typeface="Times New Roman" pitchFamily="18" charset="0"/>
              </a:rPr>
              <a:t>Transitions</a:t>
            </a:r>
            <a:endParaRPr lang="en-US" sz="20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STOP</a:t>
            </a:r>
          </a:p>
        </p:txBody>
      </p:sp>
      <p:sp>
        <p:nvSpPr>
          <p:cNvPr id="921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2667000" y="1447800"/>
          <a:ext cx="6781800" cy="5089525"/>
        </p:xfrm>
        <a:graphic>
          <a:graphicData uri="http://schemas.openxmlformats.org/presentationml/2006/ole">
            <p:oleObj spid="_x0000_s68610" name="CorelDRAW" r:id="rId3" imgW="7746120" imgH="5811840" progId="">
              <p:embed/>
            </p:oleObj>
          </a:graphicData>
        </a:graphic>
      </p:graphicFrame>
      <p:sp>
        <p:nvSpPr>
          <p:cNvPr id="68616" name="Text Box 3"/>
          <p:cNvSpPr txBox="1">
            <a:spLocks noChangeArrowheads="1"/>
          </p:cNvSpPr>
          <p:nvPr/>
        </p:nvSpPr>
        <p:spPr bwMode="auto">
          <a:xfrm>
            <a:off x="838200" y="358775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solidFill>
                  <a:srgbClr val="000066"/>
                </a:solidFill>
              </a:rPr>
              <a:t>New physics: the magnetic phase diagram of heavy fermions (phenomenologically)</a:t>
            </a:r>
          </a:p>
        </p:txBody>
      </p:sp>
      <p:grpSp>
        <p:nvGrpSpPr>
          <p:cNvPr id="68617" name="Group 4"/>
          <p:cNvGrpSpPr>
            <a:grpSpLocks/>
          </p:cNvGrpSpPr>
          <p:nvPr/>
        </p:nvGrpSpPr>
        <p:grpSpPr bwMode="auto">
          <a:xfrm>
            <a:off x="-3175" y="0"/>
            <a:ext cx="833438" cy="6858000"/>
            <a:chOff x="-2" y="0"/>
            <a:chExt cx="525" cy="4320"/>
          </a:xfrm>
        </p:grpSpPr>
        <p:graphicFrame>
          <p:nvGraphicFramePr>
            <p:cNvPr id="68613" name="Object 5"/>
            <p:cNvGraphicFramePr>
              <a:graphicFrameLocks noChangeAspect="1"/>
            </p:cNvGraphicFramePr>
            <p:nvPr/>
          </p:nvGraphicFramePr>
          <p:xfrm>
            <a:off x="-2" y="621"/>
            <a:ext cx="523" cy="3699"/>
          </p:xfrm>
          <a:graphic>
            <a:graphicData uri="http://schemas.openxmlformats.org/presentationml/2006/ole">
              <p:oleObj spid="_x0000_s68613" name="CorelDRAW" r:id="rId4" imgW="830160" imgH="5871960" progId="">
                <p:embed/>
              </p:oleObj>
            </a:graphicData>
          </a:graphic>
        </p:graphicFrame>
        <p:graphicFrame>
          <p:nvGraphicFramePr>
            <p:cNvPr id="68614" name="Object 6"/>
            <p:cNvGraphicFramePr>
              <a:graphicFrameLocks noChangeAspect="1"/>
            </p:cNvGraphicFramePr>
            <p:nvPr/>
          </p:nvGraphicFramePr>
          <p:xfrm>
            <a:off x="0" y="0"/>
            <a:ext cx="523" cy="384"/>
          </p:xfrm>
          <a:graphic>
            <a:graphicData uri="http://schemas.openxmlformats.org/presentationml/2006/ole">
              <p:oleObj spid="_x0000_s68614" name="CorelDRAW" r:id="rId5" imgW="830160" imgH="610200" progId="">
                <p:embed/>
              </p:oleObj>
            </a:graphicData>
          </a:graphic>
        </p:graphicFrame>
        <p:graphicFrame>
          <p:nvGraphicFramePr>
            <p:cNvPr id="68615" name="Object 7"/>
            <p:cNvGraphicFramePr>
              <a:graphicFrameLocks noChangeAspect="1"/>
            </p:cNvGraphicFramePr>
            <p:nvPr/>
          </p:nvGraphicFramePr>
          <p:xfrm>
            <a:off x="0" y="384"/>
            <a:ext cx="516" cy="205"/>
          </p:xfrm>
          <a:graphic>
            <a:graphicData uri="http://schemas.openxmlformats.org/presentationml/2006/ole">
              <p:oleObj spid="_x0000_s68615" name="CorelDRAW" r:id="rId6" imgW="819720" imgH="326160" progId="">
                <p:embed/>
              </p:oleObj>
            </a:graphicData>
          </a:graphic>
        </p:graphicFrame>
        <p:pic>
          <p:nvPicPr>
            <p:cNvPr id="68632" name="Picture 8" descr="tub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" y="3113"/>
              <a:ext cx="517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900113" y="1989138"/>
            <a:ext cx="33131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/>
              <a:t>inequivalent</a:t>
            </a:r>
          </a:p>
          <a:p>
            <a:pPr algn="ctr"/>
            <a:r>
              <a:rPr lang="de-DE" sz="2400"/>
              <a:t>control parameters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1042988" y="3068638"/>
            <a:ext cx="309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de-DE" sz="2400">
                <a:solidFill>
                  <a:srgbClr val="000099"/>
                </a:solidFill>
              </a:rPr>
              <a:t>pressure = </a:t>
            </a:r>
            <a:r>
              <a:rPr lang="de-DE" sz="2400" i="1">
                <a:solidFill>
                  <a:srgbClr val="000099"/>
                </a:solidFill>
              </a:rPr>
              <a:t>J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1042988" y="3852863"/>
            <a:ext cx="309721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de-DE" sz="2400">
                <a:solidFill>
                  <a:srgbClr val="000099"/>
                </a:solidFill>
                <a:cs typeface="Arial" charset="0"/>
              </a:rPr>
              <a:t>        ≠</a:t>
            </a:r>
          </a:p>
          <a:p>
            <a:pPr algn="ctr">
              <a:spcBef>
                <a:spcPct val="10000"/>
              </a:spcBef>
            </a:pPr>
            <a:endParaRPr lang="de-DE" sz="2400">
              <a:solidFill>
                <a:srgbClr val="000099"/>
              </a:solidFill>
              <a:cs typeface="Arial" charset="0"/>
            </a:endParaRPr>
          </a:p>
          <a:p>
            <a:pPr>
              <a:spcBef>
                <a:spcPct val="10000"/>
              </a:spcBef>
            </a:pPr>
            <a:r>
              <a:rPr lang="de-DE" sz="2400">
                <a:solidFill>
                  <a:srgbClr val="000099"/>
                </a:solidFill>
              </a:rPr>
              <a:t>disorder = </a:t>
            </a:r>
            <a:r>
              <a:rPr lang="de-DE" sz="2400">
                <a:solidFill>
                  <a:srgbClr val="000099"/>
                </a:solidFill>
                <a:sym typeface="Symbol" pitchFamily="18" charset="2"/>
              </a:rPr>
              <a:t></a:t>
            </a:r>
            <a:r>
              <a:rPr lang="de-DE" sz="2400" i="1">
                <a:solidFill>
                  <a:srgbClr val="000099"/>
                </a:solidFill>
              </a:rPr>
              <a:t>J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1116013" y="5734050"/>
            <a:ext cx="453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de-DE" sz="2400">
                <a:solidFill>
                  <a:srgbClr val="CC3300"/>
                </a:solidFill>
              </a:rPr>
              <a:t> disorder and NFL behavior?</a:t>
            </a:r>
          </a:p>
        </p:txBody>
      </p:sp>
      <p:sp>
        <p:nvSpPr>
          <p:cNvPr id="68621" name="Freeform 13"/>
          <p:cNvSpPr>
            <a:spLocks/>
          </p:cNvSpPr>
          <p:nvPr/>
        </p:nvSpPr>
        <p:spPr bwMode="auto">
          <a:xfrm>
            <a:off x="6156325" y="4749800"/>
            <a:ext cx="287338" cy="1588"/>
          </a:xfrm>
          <a:custGeom>
            <a:avLst/>
            <a:gdLst>
              <a:gd name="T0" fmla="*/ 0 w 181"/>
              <a:gd name="T1" fmla="*/ 0 h 1"/>
              <a:gd name="T2" fmla="*/ 181 w 181"/>
              <a:gd name="T3" fmla="*/ 0 h 1"/>
              <a:gd name="T4" fmla="*/ 0 60000 65536"/>
              <a:gd name="T5" fmla="*/ 0 60000 65536"/>
              <a:gd name="T6" fmla="*/ 0 w 181"/>
              <a:gd name="T7" fmla="*/ 0 h 1"/>
              <a:gd name="T8" fmla="*/ 181 w 18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1" h="1">
                <a:moveTo>
                  <a:pt x="0" y="0"/>
                </a:moveTo>
                <a:cubicBezTo>
                  <a:pt x="0" y="0"/>
                  <a:pt x="90" y="0"/>
                  <a:pt x="181" y="0"/>
                </a:cubicBezTo>
              </a:path>
            </a:pathLst>
          </a:custGeom>
          <a:noFill/>
          <a:ln w="28575" cmpd="sng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1116013" y="6092825"/>
            <a:ext cx="453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de-DE" sz="2400">
                <a:solidFill>
                  <a:srgbClr val="CC3300"/>
                </a:solidFill>
              </a:rPr>
              <a:t> substitutional disorder?</a:t>
            </a:r>
          </a:p>
        </p:txBody>
      </p:sp>
      <p:sp>
        <p:nvSpPr>
          <p:cNvPr id="68623" name="AutoShape 15"/>
          <p:cNvSpPr>
            <a:spLocks noChangeArrowheads="1"/>
          </p:cNvSpPr>
          <p:nvPr/>
        </p:nvSpPr>
        <p:spPr bwMode="auto">
          <a:xfrm>
            <a:off x="5219700" y="4149725"/>
            <a:ext cx="2232025" cy="288925"/>
          </a:xfrm>
          <a:prstGeom prst="leftRightArrow">
            <a:avLst>
              <a:gd name="adj1" fmla="val 50000"/>
              <a:gd name="adj2" fmla="val 154505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AutoShape 16"/>
          <p:cNvSpPr>
            <a:spLocks noChangeArrowheads="1"/>
          </p:cNvSpPr>
          <p:nvPr/>
        </p:nvSpPr>
        <p:spPr bwMode="auto">
          <a:xfrm rot="-1996493">
            <a:off x="6300788" y="3644900"/>
            <a:ext cx="431800" cy="360363"/>
          </a:xfrm>
          <a:prstGeom prst="leftArrow">
            <a:avLst>
              <a:gd name="adj1" fmla="val 50000"/>
              <a:gd name="adj2" fmla="val 29956"/>
            </a:avLst>
          </a:prstGeom>
          <a:solidFill>
            <a:srgbClr val="FF66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5" name="AutoShape 17"/>
          <p:cNvSpPr>
            <a:spLocks noChangeArrowheads="1"/>
          </p:cNvSpPr>
          <p:nvPr/>
        </p:nvSpPr>
        <p:spPr bwMode="auto">
          <a:xfrm rot="-9654753">
            <a:off x="6170613" y="4235450"/>
            <a:ext cx="204787" cy="360363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6" name="AutoShape 18"/>
          <p:cNvSpPr>
            <a:spLocks noChangeArrowheads="1"/>
          </p:cNvSpPr>
          <p:nvPr/>
        </p:nvSpPr>
        <p:spPr bwMode="auto">
          <a:xfrm rot="19603507" flipH="1">
            <a:off x="7019925" y="4005263"/>
            <a:ext cx="431800" cy="360362"/>
          </a:xfrm>
          <a:prstGeom prst="leftArrow">
            <a:avLst>
              <a:gd name="adj1" fmla="val 50000"/>
              <a:gd name="adj2" fmla="val 2995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7" name="Text Box 19"/>
          <p:cNvSpPr txBox="1">
            <a:spLocks noChangeArrowheads="1"/>
          </p:cNvSpPr>
          <p:nvPr/>
        </p:nvSpPr>
        <p:spPr bwMode="auto">
          <a:xfrm>
            <a:off x="2381250" y="3448050"/>
            <a:ext cx="175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10000"/>
              </a:spcBef>
            </a:pPr>
            <a:r>
              <a:rPr lang="de-DE">
                <a:solidFill>
                  <a:srgbClr val="339933"/>
                </a:solidFill>
              </a:rPr>
              <a:t>chem. pressure</a:t>
            </a:r>
            <a:endParaRPr lang="de-DE" sz="2400" b="1"/>
          </a:p>
        </p:txBody>
      </p:sp>
      <p:sp>
        <p:nvSpPr>
          <p:cNvPr id="68628" name="Text Box 20"/>
          <p:cNvSpPr txBox="1">
            <a:spLocks noChangeArrowheads="1"/>
          </p:cNvSpPr>
          <p:nvPr/>
        </p:nvSpPr>
        <p:spPr bwMode="auto">
          <a:xfrm>
            <a:off x="2195513" y="5006975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10000"/>
              </a:spcBef>
            </a:pPr>
            <a:r>
              <a:rPr lang="de-DE">
                <a:solidFill>
                  <a:srgbClr val="339933"/>
                </a:solidFill>
              </a:rPr>
              <a:t>substitution</a:t>
            </a:r>
            <a:endParaRPr lang="de-DE" sz="2400" b="1"/>
          </a:p>
        </p:txBody>
      </p:sp>
      <p:sp>
        <p:nvSpPr>
          <p:cNvPr id="68629" name="Oval 21"/>
          <p:cNvSpPr>
            <a:spLocks noChangeArrowheads="1"/>
          </p:cNvSpPr>
          <p:nvPr/>
        </p:nvSpPr>
        <p:spPr bwMode="auto">
          <a:xfrm>
            <a:off x="6372225" y="2625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0" name="Oval 22"/>
          <p:cNvSpPr>
            <a:spLocks noChangeArrowheads="1"/>
          </p:cNvSpPr>
          <p:nvPr/>
        </p:nvSpPr>
        <p:spPr bwMode="auto">
          <a:xfrm>
            <a:off x="6227763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C 0.00573 0.01111 0.01146 0.02222 0.01979 0.03889 C 0.02812 0.05555 0.04149 0.08102 0.05 0.1 C 0.0585 0.11898 0.06371 0.13287 0.07083 0.15277 C 0.07795 0.17268 0.0875 0.19953 0.09271 0.21944 C 0.09791 0.23935 0.10052 0.26227 0.10208 0.27222 C 0.11094 0.26227 0.11736 0.24051 0.12708 0.22083 C 0.1368 0.20115 0.15052 0.17407 0.16041 0.15416 C 0.17031 0.13426 0.1783 0.11782 0.18646 0.10139 " pathEditMode="relative" rAng="0" ptsTypes="aaaaafaaa">
                                      <p:cBhvr>
                                        <p:cTn id="33" dur="30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37 C -0.00261 0.00902 -0.01233 0.02777 -0.01615 0.03564 C -0.01997 0.04351 -0.02118 0.04606 -0.02344 0.05092 C -0.0257 0.05578 -0.02326 0.05115 -0.03004 0.06435 C -0.04045 0.14282 -0.03056 0.06157 -0.03993 0.14351 C -0.04722 0.15324 -0.04566 0.15393 -0.04879 0.16018 C -0.05191 0.16643 -0.05538 0.17361 -0.05868 0.18032 C -0.06198 0.18703 -0.06233 0.18634 -0.06858 0.20115 C -0.07483 0.21597 -0.09097 0.25231 -0.0967 0.2699 C -0.10243 0.2875 -0.10243 0.28865 -0.10295 0.3074 C -0.11649 0.31574 -0.15208 0.33379 -0.16493 0.34074 " pathEditMode="relative" rAng="0" ptsTypes="aaaffaaaafa">
                                      <p:cBhvr>
                                        <p:cTn id="43" dur="5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8618" grpId="0"/>
      <p:bldP spid="68619" grpId="0"/>
      <p:bldP spid="68620" grpId="0"/>
      <p:bldP spid="68621" grpId="0" animBg="1"/>
      <p:bldP spid="68622" grpId="0"/>
      <p:bldP spid="68623" grpId="0" animBg="1"/>
      <p:bldP spid="68623" grpId="1" animBg="1"/>
      <p:bldP spid="68624" grpId="0" animBg="1"/>
      <p:bldP spid="68625" grpId="0" animBg="1"/>
      <p:bldP spid="68626" grpId="0" animBg="1"/>
      <p:bldP spid="68627" grpId="0"/>
      <p:bldP spid="68628" grpId="0"/>
      <p:bldP spid="68629" grpId="0" animBg="1"/>
      <p:bldP spid="68629" grpId="1" animBg="1"/>
      <p:bldP spid="68629" grpId="2" animBg="1"/>
      <p:bldP spid="68630" grpId="0" animBg="1"/>
      <p:bldP spid="68630" grpId="1" animBg="1"/>
      <p:bldP spid="68630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5" name="Text Box 7"/>
          <p:cNvSpPr txBox="1">
            <a:spLocks noChangeArrowheads="1"/>
          </p:cNvSpPr>
          <p:nvPr/>
        </p:nvSpPr>
        <p:spPr bwMode="auto">
          <a:xfrm>
            <a:off x="838200" y="358775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solidFill>
                  <a:srgbClr val="000066"/>
                </a:solidFill>
              </a:rPr>
              <a:t>Generic magnetic phase diagram</a:t>
            </a:r>
            <a:endParaRPr lang="en-GB" sz="3200" baseline="-25000">
              <a:solidFill>
                <a:srgbClr val="000066"/>
              </a:solidFill>
            </a:endParaRPr>
          </a:p>
        </p:txBody>
      </p:sp>
      <p:sp>
        <p:nvSpPr>
          <p:cNvPr id="67596" name="Rectangle 8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7597" name="Rectangle 9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7594" name="Object 10"/>
          <p:cNvGraphicFramePr>
            <a:graphicFrameLocks noChangeAspect="1"/>
          </p:cNvGraphicFramePr>
          <p:nvPr>
            <p:ph/>
          </p:nvPr>
        </p:nvGraphicFramePr>
        <p:xfrm>
          <a:off x="1042988" y="1341438"/>
          <a:ext cx="6913562" cy="5308600"/>
        </p:xfrm>
        <a:graphic>
          <a:graphicData uri="http://schemas.openxmlformats.org/presentationml/2006/ole">
            <p:oleObj spid="_x0000_s67594" name="Graph" r:id="rId3" imgW="4232160" imgH="3250080" progId="Origin50.Graph">
              <p:embed/>
            </p:oleObj>
          </a:graphicData>
        </a:graphic>
      </p:graphicFrame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1042988" y="1268413"/>
            <a:ext cx="7777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FontTx/>
              <a:buChar char="•"/>
            </a:pPr>
            <a:r>
              <a:rPr lang="de-DE" sz="2400" b="1"/>
              <a:t> </a:t>
            </a:r>
            <a:r>
              <a:rPr lang="de-DE" sz="2400">
                <a:solidFill>
                  <a:srgbClr val="CC0000"/>
                </a:solidFill>
              </a:rPr>
              <a:t>tunable ground state properties </a:t>
            </a:r>
            <a:r>
              <a:rPr lang="de-DE" sz="2400">
                <a:solidFill>
                  <a:srgbClr val="CC0000"/>
                </a:solidFill>
                <a:sym typeface="Symbol" pitchFamily="18" charset="2"/>
              </a:rPr>
              <a:t> control parameter </a:t>
            </a:r>
            <a:r>
              <a:rPr lang="de-DE" sz="2400">
                <a:solidFill>
                  <a:srgbClr val="CC0000"/>
                </a:solidFill>
                <a:latin typeface="Symbol" pitchFamily="18" charset="2"/>
                <a:sym typeface="Symbol" pitchFamily="18" charset="2"/>
              </a:rPr>
              <a:t>d</a:t>
            </a:r>
          </a:p>
        </p:txBody>
      </p:sp>
      <p:sp>
        <p:nvSpPr>
          <p:cNvPr id="3" name="Oval 12"/>
          <p:cNvSpPr>
            <a:spLocks noChangeArrowheads="1"/>
          </p:cNvSpPr>
          <p:nvPr/>
        </p:nvSpPr>
        <p:spPr bwMode="auto">
          <a:xfrm>
            <a:off x="2268538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042988" y="5373688"/>
            <a:ext cx="7777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FontTx/>
              <a:buChar char="•"/>
            </a:pPr>
            <a:r>
              <a:rPr lang="de-DE" sz="2400" b="1"/>
              <a:t> </a:t>
            </a:r>
            <a:r>
              <a:rPr lang="de-DE" sz="2400">
                <a:solidFill>
                  <a:srgbClr val="CC0000"/>
                </a:solidFill>
              </a:rPr>
              <a:t>unconventional superconductivity/novel phases</a:t>
            </a:r>
            <a:endParaRPr lang="de-DE" sz="2400">
              <a:solidFill>
                <a:srgbClr val="CC0000"/>
              </a:solidFill>
              <a:latin typeface="Symbol" pitchFamily="18" charset="2"/>
              <a:sym typeface="Symbol" pitchFamily="18" charset="2"/>
            </a:endParaRP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1042988" y="5805488"/>
            <a:ext cx="7777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FF"/>
              </a:buClr>
              <a:buFontTx/>
              <a:buChar char="•"/>
            </a:pPr>
            <a:r>
              <a:rPr lang="de-DE" sz="2400" b="1"/>
              <a:t> </a:t>
            </a:r>
            <a:r>
              <a:rPr lang="de-DE" sz="2400">
                <a:solidFill>
                  <a:srgbClr val="0000FF"/>
                </a:solidFill>
              </a:rPr>
              <a:t>quantum critical behavior (Non-Fermi-Liquid)</a:t>
            </a:r>
            <a:endParaRPr lang="de-DE" sz="2400">
              <a:solidFill>
                <a:srgbClr val="0000FF"/>
              </a:solidFill>
              <a:latin typeface="Symbol" pitchFamily="18" charset="2"/>
              <a:sym typeface="Symbol" pitchFamily="18" charset="2"/>
            </a:endParaRPr>
          </a:p>
        </p:txBody>
      </p:sp>
      <p:sp>
        <p:nvSpPr>
          <p:cNvPr id="67599" name="PubChord"/>
          <p:cNvSpPr>
            <a:spLocks noEditPoints="1" noChangeArrowheads="1"/>
          </p:cNvSpPr>
          <p:nvPr/>
        </p:nvSpPr>
        <p:spPr bwMode="auto">
          <a:xfrm rot="8085870">
            <a:off x="3779044" y="3574257"/>
            <a:ext cx="2041525" cy="2039937"/>
          </a:xfrm>
          <a:custGeom>
            <a:avLst/>
            <a:gdLst>
              <a:gd name="G0" fmla="+- 0 0 0"/>
              <a:gd name="G1" fmla="sin 10800 14745600"/>
              <a:gd name="G2" fmla="cos 10800 14745600"/>
              <a:gd name="G3" fmla="sin 10800 2949120"/>
              <a:gd name="G4" fmla="cos 10800 294912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3163 w 21600"/>
              <a:gd name="T1" fmla="*/ 3163 h 21600"/>
              <a:gd name="T2" fmla="*/ 10799 w 21600"/>
              <a:gd name="T3" fmla="*/ 10799 h 21600"/>
              <a:gd name="T4" fmla="*/ 18436 w 21600"/>
              <a:gd name="T5" fmla="*/ 18436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4500563" y="4005263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chemeClr val="bg1"/>
                </a:solidFill>
              </a:rPr>
              <a:t>SC</a:t>
            </a:r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1042988" y="6211888"/>
            <a:ext cx="7777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800080"/>
              </a:buClr>
              <a:buFontTx/>
              <a:buChar char="•"/>
            </a:pPr>
            <a:r>
              <a:rPr lang="de-DE" sz="2400" b="1">
                <a:solidFill>
                  <a:srgbClr val="800080"/>
                </a:solidFill>
              </a:rPr>
              <a:t> </a:t>
            </a:r>
            <a:r>
              <a:rPr lang="de-DE" sz="2400">
                <a:solidFill>
                  <a:srgbClr val="800080"/>
                </a:solidFill>
              </a:rPr>
              <a:t>ultra-low moment magnetism / “Hidden Order“</a:t>
            </a:r>
            <a:endParaRPr lang="de-DE" sz="2400">
              <a:solidFill>
                <a:srgbClr val="800080"/>
              </a:solidFill>
              <a:latin typeface="Symbol" pitchFamily="18" charset="2"/>
              <a:sym typeface="Symbol" pitchFamily="18" charset="2"/>
            </a:endParaRPr>
          </a:p>
        </p:txBody>
      </p:sp>
      <p:sp>
        <p:nvSpPr>
          <p:cNvPr id="67602" name="Oval 18"/>
          <p:cNvSpPr>
            <a:spLocks noChangeArrowheads="1"/>
          </p:cNvSpPr>
          <p:nvPr/>
        </p:nvSpPr>
        <p:spPr bwMode="auto">
          <a:xfrm>
            <a:off x="3708400" y="2708275"/>
            <a:ext cx="2447925" cy="1008063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3" name="Freeform 19"/>
          <p:cNvSpPr>
            <a:spLocks/>
          </p:cNvSpPr>
          <p:nvPr/>
        </p:nvSpPr>
        <p:spPr bwMode="auto">
          <a:xfrm>
            <a:off x="3995738" y="3360738"/>
            <a:ext cx="819150" cy="1236662"/>
          </a:xfrm>
          <a:custGeom>
            <a:avLst/>
            <a:gdLst>
              <a:gd name="T0" fmla="*/ 0 w 516"/>
              <a:gd name="T1" fmla="*/ 0 h 779"/>
              <a:gd name="T2" fmla="*/ 72 w 516"/>
              <a:gd name="T3" fmla="*/ 77 h 779"/>
              <a:gd name="T4" fmla="*/ 135 w 516"/>
              <a:gd name="T5" fmla="*/ 142 h 779"/>
              <a:gd name="T6" fmla="*/ 229 w 516"/>
              <a:gd name="T7" fmla="*/ 245 h 779"/>
              <a:gd name="T8" fmla="*/ 317 w 516"/>
              <a:gd name="T9" fmla="*/ 358 h 779"/>
              <a:gd name="T10" fmla="*/ 361 w 516"/>
              <a:gd name="T11" fmla="*/ 423 h 779"/>
              <a:gd name="T12" fmla="*/ 400 w 516"/>
              <a:gd name="T13" fmla="*/ 485 h 779"/>
              <a:gd name="T14" fmla="*/ 442 w 516"/>
              <a:gd name="T15" fmla="*/ 563 h 779"/>
              <a:gd name="T16" fmla="*/ 472 w 516"/>
              <a:gd name="T17" fmla="*/ 619 h 779"/>
              <a:gd name="T18" fmla="*/ 498 w 516"/>
              <a:gd name="T19" fmla="*/ 693 h 779"/>
              <a:gd name="T20" fmla="*/ 516 w 516"/>
              <a:gd name="T21" fmla="*/ 777 h 779"/>
              <a:gd name="T22" fmla="*/ 1 w 516"/>
              <a:gd name="T23" fmla="*/ 779 h 779"/>
              <a:gd name="T24" fmla="*/ 0 w 516"/>
              <a:gd name="T25" fmla="*/ 0 h 77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16"/>
              <a:gd name="T40" fmla="*/ 0 h 779"/>
              <a:gd name="T41" fmla="*/ 516 w 516"/>
              <a:gd name="T42" fmla="*/ 779 h 77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16" h="779">
                <a:moveTo>
                  <a:pt x="0" y="0"/>
                </a:moveTo>
                <a:lnTo>
                  <a:pt x="72" y="77"/>
                </a:lnTo>
                <a:lnTo>
                  <a:pt x="135" y="142"/>
                </a:lnTo>
                <a:lnTo>
                  <a:pt x="229" y="245"/>
                </a:lnTo>
                <a:lnTo>
                  <a:pt x="317" y="358"/>
                </a:lnTo>
                <a:lnTo>
                  <a:pt x="361" y="423"/>
                </a:lnTo>
                <a:lnTo>
                  <a:pt x="400" y="485"/>
                </a:lnTo>
                <a:lnTo>
                  <a:pt x="442" y="563"/>
                </a:lnTo>
                <a:lnTo>
                  <a:pt x="472" y="619"/>
                </a:lnTo>
                <a:lnTo>
                  <a:pt x="498" y="693"/>
                </a:lnTo>
                <a:lnTo>
                  <a:pt x="516" y="777"/>
                </a:lnTo>
                <a:lnTo>
                  <a:pt x="1" y="779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66FFFF"/>
              </a:gs>
              <a:gs pos="100000">
                <a:srgbClr val="80008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7092950" y="2349500"/>
            <a:ext cx="205105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latin typeface="Symbol" pitchFamily="18" charset="2"/>
              </a:rPr>
              <a:t>d</a:t>
            </a:r>
            <a:r>
              <a:rPr lang="de-DE"/>
              <a:t> </a:t>
            </a:r>
          </a:p>
          <a:p>
            <a:pPr algn="ctr">
              <a:spcBef>
                <a:spcPct val="50000"/>
              </a:spcBef>
            </a:pPr>
            <a:r>
              <a:rPr lang="de-DE"/>
              <a:t>experimental: </a:t>
            </a:r>
          </a:p>
          <a:p>
            <a:pPr algn="ctr">
              <a:spcBef>
                <a:spcPct val="50000"/>
              </a:spcBef>
            </a:pPr>
            <a:r>
              <a:rPr lang="de-DE">
                <a:solidFill>
                  <a:srgbClr val="FF3300"/>
                </a:solidFill>
              </a:rPr>
              <a:t>pressure </a:t>
            </a:r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7092950" y="2349500"/>
            <a:ext cx="20510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latin typeface="Symbol" pitchFamily="18" charset="2"/>
              </a:rPr>
              <a:t>d</a:t>
            </a:r>
            <a:r>
              <a:rPr lang="de-DE"/>
              <a:t> </a:t>
            </a:r>
          </a:p>
          <a:p>
            <a:pPr algn="ctr">
              <a:spcBef>
                <a:spcPct val="50000"/>
              </a:spcBef>
            </a:pPr>
            <a:r>
              <a:rPr lang="de-DE">
                <a:solidFill>
                  <a:srgbClr val="FF3300"/>
                </a:solidFill>
              </a:rPr>
              <a:t>magnetic hybrid. strength </a:t>
            </a:r>
            <a:r>
              <a:rPr lang="de-DE" i="1">
                <a:solidFill>
                  <a:srgbClr val="FF3300"/>
                </a:solidFill>
              </a:rPr>
              <a:t>J</a:t>
            </a: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7092950" y="2349500"/>
            <a:ext cx="205105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latin typeface="Symbol" pitchFamily="18" charset="2"/>
              </a:rPr>
              <a:t>d</a:t>
            </a:r>
            <a:r>
              <a:rPr lang="de-DE"/>
              <a:t> </a:t>
            </a:r>
          </a:p>
          <a:p>
            <a:pPr algn="ctr">
              <a:spcBef>
                <a:spcPct val="50000"/>
              </a:spcBef>
            </a:pPr>
            <a:r>
              <a:rPr lang="de-DE">
                <a:solidFill>
                  <a:srgbClr val="FF0000"/>
                </a:solidFill>
              </a:rPr>
              <a:t>experimental</a:t>
            </a:r>
            <a:r>
              <a:rPr lang="de-DE"/>
              <a:t>: </a:t>
            </a:r>
          </a:p>
          <a:p>
            <a:pPr algn="ctr">
              <a:spcBef>
                <a:spcPct val="50000"/>
              </a:spcBef>
            </a:pPr>
            <a:r>
              <a:rPr lang="de-DE"/>
              <a:t>mag. field</a:t>
            </a:r>
          </a:p>
          <a:p>
            <a:pPr algn="ctr">
              <a:spcBef>
                <a:spcPct val="50000"/>
              </a:spcBef>
            </a:pPr>
            <a:r>
              <a:rPr lang="de-DE">
                <a:solidFill>
                  <a:srgbClr val="FF0000"/>
                </a:solidFill>
              </a:rPr>
              <a:t>pressure</a:t>
            </a:r>
          </a:p>
          <a:p>
            <a:pPr algn="ctr">
              <a:spcBef>
                <a:spcPct val="50000"/>
              </a:spcBef>
            </a:pPr>
            <a:r>
              <a:rPr lang="de-DE"/>
              <a:t>substitution</a:t>
            </a:r>
            <a:r>
              <a:rPr lang="de-DE">
                <a:solidFill>
                  <a:srgbClr val="FF33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C 0.00591 0.00555 0.02084 0.01898 0.03507 0.03287 C 0.04931 0.04676 0.0698 0.06736 0.08507 0.0838 C 0.10035 0.10023 0.11302 0.11481 0.12709 0.13102 C 0.14115 0.14722 0.15747 0.16597 0.1698 0.18171 C 0.18212 0.19745 0.19063 0.20995 0.20157 0.22616 C 0.2125 0.24236 0.22605 0.26342 0.23507 0.27917 C 0.2441 0.29491 0.25087 0.31042 0.25556 0.3213 C 0.26025 0.33217 0.26146 0.33773 0.26355 0.34444 C 0.26563 0.35116 0.26719 0.35555 0.26841 0.36157 C 0.26962 0.36759 0.2698 0.36991 0.27049 0.38102 C 0.27535 0.37454 0.24879 0.41018 0.28577 0.35926 C 0.32275 0.30833 0.45764 0.12338 0.49202 0.07616 " pathEditMode="relative" rAng="0" ptsTypes="aaaaaaaaaafaa">
                                      <p:cBhvr>
                                        <p:cTn id="4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4.68208E-6 L 0.00018 -0.13503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3" grpId="2" animBg="1"/>
      <p:bldP spid="4" grpId="0"/>
      <p:bldP spid="4" grpId="1"/>
      <p:bldP spid="67598" grpId="0"/>
      <p:bldP spid="67598" grpId="1"/>
      <p:bldP spid="67600" grpId="0"/>
      <p:bldP spid="67600" grpId="1"/>
      <p:bldP spid="67601" grpId="0"/>
      <p:bldP spid="67602" grpId="0" animBg="1"/>
      <p:bldP spid="67602" grpId="1" animBg="1"/>
      <p:bldP spid="67603" grpId="0" animBg="1"/>
      <p:bldP spid="67604" grpId="0"/>
      <p:bldP spid="67604" grpId="1"/>
      <p:bldP spid="67605" grpId="0"/>
      <p:bldP spid="67605" grpId="1"/>
      <p:bldP spid="67606" grpId="0"/>
      <p:bldP spid="6760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  <a:solidFill>
            <a:schemeClr val="bg1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b="1" dirty="0" smtClean="0">
                <a:latin typeface="French Script MT"/>
              </a:rPr>
              <a:t>H </a:t>
            </a:r>
            <a:r>
              <a:rPr lang="en-US" sz="2400" dirty="0" smtClean="0"/>
              <a:t>= KE + </a:t>
            </a:r>
            <a:r>
              <a:rPr lang="en-US" sz="2400" dirty="0" smtClean="0">
                <a:cs typeface="Arial" charset="0"/>
              </a:rPr>
              <a:t>{U,V,J,</a:t>
            </a:r>
            <a:r>
              <a:rPr lang="el-GR" sz="2400" dirty="0" smtClean="0">
                <a:cs typeface="Arial" charset="0"/>
              </a:rPr>
              <a:t>Δ</a:t>
            </a:r>
            <a:r>
              <a:rPr lang="en-US" sz="2400" dirty="0" smtClean="0">
                <a:cs typeface="Arial" charset="0"/>
              </a:rPr>
              <a:t>},  Bandwidth (W) </a:t>
            </a:r>
            <a:r>
              <a:rPr lang="en-US" sz="2400" dirty="0" err="1" smtClean="0">
                <a:cs typeface="Arial" charset="0"/>
              </a:rPr>
              <a:t>vs</a:t>
            </a:r>
            <a:r>
              <a:rPr lang="en-US" sz="2400" dirty="0" smtClean="0">
                <a:cs typeface="Arial" charset="0"/>
              </a:rPr>
              <a:t> interactions </a:t>
            </a:r>
          </a:p>
          <a:p>
            <a:pPr>
              <a:buFont typeface="Arial" charset="0"/>
              <a:buNone/>
            </a:pPr>
            <a:r>
              <a:rPr lang="en-US" sz="2400" dirty="0" smtClean="0">
                <a:cs typeface="Arial" charset="0"/>
              </a:rPr>
              <a:t>e.g.,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smtClean="0">
                <a:latin typeface="French Script MT"/>
              </a:rPr>
              <a:t>H</a:t>
            </a:r>
            <a:r>
              <a:rPr lang="en-US" sz="2400" dirty="0" smtClean="0"/>
              <a:t> = </a:t>
            </a:r>
            <a:r>
              <a:rPr lang="en-US" sz="2400" dirty="0" smtClean="0">
                <a:cs typeface="Arial" charset="0"/>
              </a:rPr>
              <a:t>∑ t </a:t>
            </a:r>
            <a:r>
              <a:rPr lang="en-US" sz="2400" baseline="-25000" dirty="0" err="1" smtClean="0">
                <a:cs typeface="Arial" charset="0"/>
              </a:rPr>
              <a:t>ij</a:t>
            </a:r>
            <a:r>
              <a:rPr lang="en-US" sz="2400" baseline="-250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c</a:t>
            </a:r>
            <a:r>
              <a:rPr lang="en-US" sz="2400" baseline="30000" dirty="0" err="1" smtClean="0">
                <a:latin typeface="Arial" charset="0"/>
                <a:cs typeface="Arial" charset="0"/>
              </a:rPr>
              <a:t>†</a:t>
            </a:r>
            <a:r>
              <a:rPr lang="en-US" sz="2400" baseline="-25000" dirty="0" err="1" smtClean="0">
                <a:cs typeface="Arial" charset="0"/>
              </a:rPr>
              <a:t>i</a:t>
            </a:r>
            <a:r>
              <a:rPr lang="en-US" sz="2400" baseline="-25000" dirty="0" smtClean="0">
                <a:cs typeface="Arial" charset="0"/>
              </a:rPr>
              <a:t>,</a:t>
            </a:r>
            <a:r>
              <a:rPr lang="el-GR" sz="2400" baseline="-25000" dirty="0" smtClean="0">
                <a:cs typeface="Arial" charset="0"/>
              </a:rPr>
              <a:t>σ</a:t>
            </a:r>
            <a:r>
              <a:rPr lang="en-US" sz="2400" baseline="-250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c</a:t>
            </a:r>
            <a:r>
              <a:rPr lang="en-US" sz="2400" baseline="-25000" dirty="0" err="1" smtClean="0">
                <a:cs typeface="Arial" charset="0"/>
              </a:rPr>
              <a:t>j</a:t>
            </a:r>
            <a:r>
              <a:rPr lang="en-US" sz="2400" baseline="-25000" dirty="0" smtClean="0">
                <a:cs typeface="Arial" charset="0"/>
              </a:rPr>
              <a:t>,</a:t>
            </a:r>
            <a:r>
              <a:rPr lang="el-GR" sz="2400" baseline="-25000" dirty="0" smtClean="0">
                <a:cs typeface="Arial" charset="0"/>
              </a:rPr>
              <a:t>σ</a:t>
            </a:r>
            <a:r>
              <a:rPr lang="en-US" sz="2400" dirty="0" smtClean="0">
                <a:cs typeface="Arial" charset="0"/>
              </a:rPr>
              <a:t> + U ∑ </a:t>
            </a:r>
            <a:r>
              <a:rPr lang="en-US" sz="2400" dirty="0" err="1" smtClean="0">
                <a:cs typeface="Arial" charset="0"/>
              </a:rPr>
              <a:t>n</a:t>
            </a:r>
            <a:r>
              <a:rPr lang="en-US" sz="2400" baseline="-25000" dirty="0" err="1" smtClean="0">
                <a:cs typeface="Arial" charset="0"/>
              </a:rPr>
              <a:t>i</a:t>
            </a:r>
            <a:r>
              <a:rPr lang="en-US" sz="2400" baseline="-25000" dirty="0" smtClean="0">
                <a:cs typeface="Arial" charset="0"/>
              </a:rPr>
              <a:t>↑ </a:t>
            </a:r>
            <a:r>
              <a:rPr lang="en-US" sz="2400" dirty="0" smtClean="0">
                <a:cs typeface="Arial" charset="0"/>
              </a:rPr>
              <a:t>n</a:t>
            </a:r>
            <a:r>
              <a:rPr lang="en-US" sz="2400" baseline="-25000" dirty="0" smtClean="0">
                <a:cs typeface="Arial" charset="0"/>
              </a:rPr>
              <a:t>  </a:t>
            </a:r>
            <a:r>
              <a:rPr lang="en-US" sz="2400" baseline="-25000" dirty="0" err="1" smtClean="0">
                <a:cs typeface="Arial" charset="0"/>
              </a:rPr>
              <a:t>i</a:t>
            </a:r>
            <a:r>
              <a:rPr lang="en-US" sz="2400" baseline="-25000" dirty="0" smtClean="0">
                <a:cs typeface="Arial" charset="0"/>
              </a:rPr>
              <a:t>↓ 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Hubbard Model</a:t>
            </a:r>
          </a:p>
          <a:p>
            <a:pPr>
              <a:buFont typeface="Arial" charset="0"/>
              <a:buNone/>
            </a:pPr>
            <a:r>
              <a:rPr lang="en-US" sz="2400" dirty="0" smtClean="0">
                <a:cs typeface="Arial" charset="0"/>
              </a:rPr>
              <a:t>If {U,V,J,</a:t>
            </a:r>
            <a:r>
              <a:rPr lang="el-GR" sz="2400" dirty="0" smtClean="0">
                <a:cs typeface="Arial" charset="0"/>
              </a:rPr>
              <a:t>Δ</a:t>
            </a:r>
            <a:r>
              <a:rPr lang="en-US" sz="2400" dirty="0" smtClean="0">
                <a:cs typeface="Arial" charset="0"/>
              </a:rPr>
              <a:t>} &gt;&gt; W, then SCES, e.g. Mott-Hubbard insulator.</a:t>
            </a:r>
          </a:p>
          <a:p>
            <a:pPr>
              <a:buFont typeface="Arial" charset="0"/>
              <a:buNone/>
            </a:pPr>
            <a:r>
              <a:rPr lang="en-US" sz="2400" b="1" dirty="0" smtClean="0">
                <a:solidFill>
                  <a:schemeClr val="accent2"/>
                </a:solidFill>
                <a:cs typeface="Arial" charset="0"/>
              </a:rPr>
              <a:t>See sketch</a:t>
            </a:r>
            <a:r>
              <a:rPr lang="en-US" sz="2400" dirty="0" smtClean="0">
                <a:solidFill>
                  <a:schemeClr val="accent2"/>
                </a:solidFill>
                <a:cs typeface="Arial" charset="0"/>
              </a:rPr>
              <a:t>.</a:t>
            </a:r>
            <a:r>
              <a:rPr lang="en-US" sz="2400" dirty="0" smtClean="0">
                <a:cs typeface="Arial" charset="0"/>
              </a:rPr>
              <a:t> What type of systems ?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TM oxides.</a:t>
            </a:r>
          </a:p>
          <a:p>
            <a:pPr>
              <a:buFont typeface="Arial" charset="0"/>
              <a:buNone/>
            </a:pPr>
            <a:endParaRPr lang="en-US" sz="2400" b="1" baseline="-25000" dirty="0" smtClean="0">
              <a:solidFill>
                <a:srgbClr val="FF0000"/>
              </a:solidFill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2400" b="1" dirty="0" smtClean="0">
                <a:latin typeface="French Script MT"/>
                <a:cs typeface="Arial" charset="0"/>
              </a:rPr>
              <a:t>H</a:t>
            </a:r>
            <a:r>
              <a:rPr lang="en-US" sz="2400" dirty="0" smtClean="0">
                <a:cs typeface="Arial" charset="0"/>
              </a:rPr>
              <a:t> = KE  +  </a:t>
            </a:r>
            <a:r>
              <a:rPr lang="en-US" sz="2400" b="1" dirty="0" smtClean="0">
                <a:latin typeface="French Script MT"/>
                <a:cs typeface="Arial" charset="0"/>
              </a:rPr>
              <a:t>H</a:t>
            </a:r>
            <a:r>
              <a:rPr lang="en-US" sz="2400" b="1" baseline="-25000" dirty="0" smtClean="0">
                <a:cs typeface="Arial" charset="0"/>
              </a:rPr>
              <a:t>K</a:t>
            </a:r>
            <a:r>
              <a:rPr lang="en-US" sz="2400" b="1" dirty="0" smtClean="0">
                <a:latin typeface="French Script MT"/>
                <a:cs typeface="Arial" charset="0"/>
              </a:rPr>
              <a:t>  </a:t>
            </a:r>
            <a:r>
              <a:rPr lang="en-US" sz="2400" dirty="0" smtClean="0">
                <a:cs typeface="Arial" charset="0"/>
              </a:rPr>
              <a:t>+</a:t>
            </a:r>
            <a:r>
              <a:rPr lang="en-US" sz="2400" b="1" dirty="0" smtClean="0">
                <a:latin typeface="French Script MT"/>
                <a:cs typeface="Arial" charset="0"/>
              </a:rPr>
              <a:t>  H</a:t>
            </a:r>
            <a:r>
              <a:rPr lang="en-US" sz="2400" b="1" baseline="-25000" dirty="0" smtClean="0">
                <a:cs typeface="Arial" charset="0"/>
              </a:rPr>
              <a:t>J</a:t>
            </a:r>
            <a:r>
              <a:rPr lang="en-US" sz="2400" b="1" dirty="0" smtClean="0">
                <a:latin typeface="French Script MT"/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, Bandwidth (W)  </a:t>
            </a:r>
            <a:r>
              <a:rPr lang="en-US" sz="2400" dirty="0" err="1" smtClean="0">
                <a:cs typeface="Arial" charset="0"/>
              </a:rPr>
              <a:t>vs</a:t>
            </a:r>
            <a:r>
              <a:rPr lang="en-US" sz="2400" dirty="0" smtClean="0">
                <a:cs typeface="Arial" charset="0"/>
              </a:rPr>
              <a:t> interactions</a:t>
            </a:r>
            <a:r>
              <a:rPr lang="en-US" sz="2400" b="1" dirty="0" smtClean="0">
                <a:latin typeface="French Script MT"/>
                <a:cs typeface="Arial" charset="0"/>
              </a:rPr>
              <a:t>                    </a:t>
            </a:r>
          </a:p>
          <a:p>
            <a:pPr>
              <a:buFont typeface="Arial" charset="0"/>
              <a:buNone/>
            </a:pPr>
            <a:r>
              <a:rPr lang="en-US" sz="2400" dirty="0" smtClean="0">
                <a:cs typeface="Arial" charset="0"/>
              </a:rPr>
              <a:t>e.g., </a:t>
            </a:r>
            <a:r>
              <a:rPr lang="en-US" sz="2400" b="1" dirty="0" smtClean="0">
                <a:latin typeface="French Script MT"/>
                <a:cs typeface="Arial" charset="0"/>
              </a:rPr>
              <a:t>H </a:t>
            </a:r>
            <a:r>
              <a:rPr lang="en-US" sz="2400" dirty="0" smtClean="0">
                <a:cs typeface="Arial" charset="0"/>
              </a:rPr>
              <a:t>=</a:t>
            </a:r>
            <a:r>
              <a:rPr lang="en-US" sz="2400" b="1" dirty="0" smtClean="0">
                <a:latin typeface="French Script MT"/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∑ </a:t>
            </a:r>
            <a:r>
              <a:rPr lang="el-GR" sz="2400" dirty="0" smtClean="0">
                <a:cs typeface="Arial" charset="0"/>
              </a:rPr>
              <a:t>ε</a:t>
            </a:r>
            <a:r>
              <a:rPr lang="en-US" sz="2400" baseline="-25000" dirty="0" smtClean="0">
                <a:cs typeface="Arial" charset="0"/>
              </a:rPr>
              <a:t>k </a:t>
            </a:r>
            <a:r>
              <a:rPr lang="en-US" sz="2400" dirty="0" err="1" smtClean="0">
                <a:cs typeface="Arial" charset="0"/>
              </a:rPr>
              <a:t>c</a:t>
            </a:r>
            <a:r>
              <a:rPr lang="en-US" sz="2400" baseline="30000" dirty="0" err="1" smtClean="0">
                <a:latin typeface="Arial" charset="0"/>
                <a:cs typeface="Arial" charset="0"/>
              </a:rPr>
              <a:t>†</a:t>
            </a:r>
            <a:r>
              <a:rPr lang="en-US" sz="2400" baseline="-25000" dirty="0" err="1" smtClean="0">
                <a:cs typeface="Arial" charset="0"/>
              </a:rPr>
              <a:t>k</a:t>
            </a:r>
            <a:r>
              <a:rPr lang="en-US" sz="2400" baseline="-25000" dirty="0" smtClean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c</a:t>
            </a:r>
            <a:r>
              <a:rPr lang="en-US" sz="2400" baseline="-25000" dirty="0" smtClean="0">
                <a:cs typeface="Arial" charset="0"/>
              </a:rPr>
              <a:t>k</a:t>
            </a:r>
            <a:r>
              <a:rPr lang="en-US" sz="2400" dirty="0" smtClean="0">
                <a:cs typeface="Arial" charset="0"/>
              </a:rPr>
              <a:t> + </a:t>
            </a:r>
            <a:r>
              <a:rPr lang="en-US" sz="2400" dirty="0" err="1" smtClean="0">
                <a:cs typeface="Arial" charset="0"/>
              </a:rPr>
              <a:t>J</a:t>
            </a:r>
            <a:r>
              <a:rPr lang="en-US" sz="2400" b="1" baseline="-25000" dirty="0" err="1" smtClean="0">
                <a:cs typeface="Arial" charset="0"/>
              </a:rPr>
              <a:t>K</a:t>
            </a:r>
            <a:r>
              <a:rPr lang="en-US" sz="2400" dirty="0" err="1" smtClean="0">
                <a:cs typeface="Arial" charset="0"/>
              </a:rPr>
              <a:t>∑S</a:t>
            </a:r>
            <a:r>
              <a:rPr lang="en-US" sz="2400" baseline="-25000" dirty="0" err="1" smtClean="0">
                <a:cs typeface="Arial" charset="0"/>
              </a:rPr>
              <a:t>r</a:t>
            </a:r>
            <a:r>
              <a:rPr lang="en-US" sz="2400" dirty="0" smtClean="0">
                <a:latin typeface="Arial" charset="0"/>
                <a:cs typeface="Arial" charset="0"/>
              </a:rPr>
              <a:t>·</a:t>
            </a:r>
            <a:r>
              <a:rPr lang="en-US" sz="2400" dirty="0" smtClean="0">
                <a:cs typeface="Arial" charset="0"/>
              </a:rPr>
              <a:t>(c</a:t>
            </a:r>
            <a:r>
              <a:rPr lang="en-US" sz="2400" baseline="30000" dirty="0" smtClean="0">
                <a:latin typeface="Arial" charset="0"/>
                <a:cs typeface="Arial" charset="0"/>
              </a:rPr>
              <a:t>†</a:t>
            </a:r>
            <a:r>
              <a:rPr lang="el-GR" sz="2400" dirty="0" smtClean="0">
                <a:cs typeface="Arial" charset="0"/>
              </a:rPr>
              <a:t>σ</a:t>
            </a:r>
            <a:r>
              <a:rPr lang="en-US" sz="2400" dirty="0" smtClean="0">
                <a:cs typeface="Arial" charset="0"/>
              </a:rPr>
              <a:t>c) + J</a:t>
            </a:r>
            <a:r>
              <a:rPr lang="en-US" sz="2400" b="1" baseline="-25000" dirty="0" smtClean="0">
                <a:cs typeface="Arial" charset="0"/>
              </a:rPr>
              <a:t>H</a:t>
            </a:r>
            <a:r>
              <a:rPr lang="en-US" sz="2400" dirty="0" smtClean="0">
                <a:cs typeface="Arial" charset="0"/>
              </a:rPr>
              <a:t>∑ </a:t>
            </a:r>
            <a:r>
              <a:rPr lang="en-US" sz="2400" dirty="0" err="1" smtClean="0">
                <a:cs typeface="Arial" charset="0"/>
              </a:rPr>
              <a:t>S</a:t>
            </a:r>
            <a:r>
              <a:rPr lang="en-US" sz="2400" baseline="-25000" dirty="0" err="1" smtClean="0">
                <a:cs typeface="Arial" charset="0"/>
              </a:rPr>
              <a:t>r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</a:rPr>
              <a:t>·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S</a:t>
            </a:r>
            <a:r>
              <a:rPr lang="en-US" sz="2400" baseline="-25000" dirty="0" err="1" smtClean="0">
                <a:cs typeface="Arial" charset="0"/>
              </a:rPr>
              <a:t>r</a:t>
            </a:r>
            <a:r>
              <a:rPr lang="en-US" sz="2400" baseline="-25000" dirty="0" smtClean="0">
                <a:latin typeface="Arial" charset="0"/>
                <a:cs typeface="Arial" charset="0"/>
              </a:rPr>
              <a:t>’</a:t>
            </a:r>
            <a:r>
              <a:rPr lang="en-US" sz="2400" baseline="-25000" dirty="0" smtClean="0">
                <a:cs typeface="Arial" charset="0"/>
              </a:rPr>
              <a:t>   </a:t>
            </a:r>
          </a:p>
          <a:p>
            <a:pPr>
              <a:buFont typeface="Arial" charset="0"/>
              <a:buNone/>
            </a:pPr>
            <a:r>
              <a:rPr lang="en-US" sz="2400" baseline="-25000" dirty="0" smtClean="0">
                <a:cs typeface="Arial" charset="0"/>
              </a:rPr>
              <a:t>                                                                     </a:t>
            </a:r>
            <a:r>
              <a:rPr lang="en-US" sz="2400" dirty="0" smtClean="0">
                <a:cs typeface="Arial" charset="0"/>
              </a:rPr>
              <a:t>  </a:t>
            </a:r>
            <a:r>
              <a:rPr lang="en-US" sz="2400" baseline="-25000" dirty="0" smtClean="0">
                <a:cs typeface="Arial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Kondo/Anderson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Lattice Model</a:t>
            </a:r>
            <a:r>
              <a:rPr lang="en-US" sz="2400" dirty="0" smtClean="0">
                <a:cs typeface="Arial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en-US" sz="2400" dirty="0" smtClean="0">
                <a:cs typeface="Arial" charset="0"/>
              </a:rPr>
              <a:t>If {J</a:t>
            </a:r>
            <a:r>
              <a:rPr lang="en-US" sz="2400" b="1" baseline="-25000" dirty="0" smtClean="0">
                <a:cs typeface="Arial" charset="0"/>
              </a:rPr>
              <a:t>K</a:t>
            </a:r>
            <a:r>
              <a:rPr lang="en-US" sz="2400" dirty="0" smtClean="0">
                <a:cs typeface="Arial" charset="0"/>
              </a:rPr>
              <a:t>,J} &gt;&gt; </a:t>
            </a:r>
            <a:r>
              <a:rPr lang="el-GR" sz="2400" dirty="0" smtClean="0">
                <a:cs typeface="Arial" charset="0"/>
              </a:rPr>
              <a:t>ε</a:t>
            </a:r>
            <a:r>
              <a:rPr lang="en-US" sz="2400" baseline="-25000" dirty="0" smtClean="0">
                <a:cs typeface="Arial" charset="0"/>
              </a:rPr>
              <a:t>k</a:t>
            </a:r>
            <a:r>
              <a:rPr lang="en-US" sz="2400" dirty="0" smtClean="0">
                <a:cs typeface="Arial" charset="0"/>
              </a:rPr>
              <a:t> (W), then SCES, e.g. </a:t>
            </a:r>
            <a:r>
              <a:rPr lang="en-US" sz="2400" dirty="0" err="1" smtClean="0">
                <a:cs typeface="Arial" charset="0"/>
              </a:rPr>
              <a:t>HFLiq</a:t>
            </a:r>
            <a:r>
              <a:rPr lang="en-US" sz="2400" dirty="0" smtClean="0">
                <a:cs typeface="Arial" charset="0"/>
              </a:rPr>
              <a:t>, NFL, </a:t>
            </a:r>
            <a:r>
              <a:rPr lang="en-US" sz="2400" dirty="0" err="1" smtClean="0">
                <a:cs typeface="Arial" charset="0"/>
              </a:rPr>
              <a:t>QCPt</a:t>
            </a:r>
            <a:r>
              <a:rPr lang="en-US" sz="2400" dirty="0" smtClean="0">
                <a:cs typeface="Arial" charset="0"/>
              </a:rPr>
              <a:t>.</a:t>
            </a:r>
          </a:p>
          <a:p>
            <a:pPr>
              <a:buFont typeface="Arial" charset="0"/>
              <a:buNone/>
            </a:pPr>
            <a:r>
              <a:rPr lang="en-US" sz="2400" b="1" dirty="0" smtClean="0">
                <a:solidFill>
                  <a:schemeClr val="accent2"/>
                </a:solidFill>
                <a:cs typeface="Arial" charset="0"/>
              </a:rPr>
              <a:t>See sketches</a:t>
            </a:r>
            <a:r>
              <a:rPr lang="en-US" sz="2400" dirty="0" smtClean="0">
                <a:solidFill>
                  <a:schemeClr val="accent2"/>
                </a:solidFill>
                <a:cs typeface="Arial" charset="0"/>
              </a:rPr>
              <a:t>.</a:t>
            </a:r>
            <a:r>
              <a:rPr lang="en-US" sz="2400" dirty="0" smtClean="0">
                <a:cs typeface="Arial" charset="0"/>
              </a:rPr>
              <a:t> What type of systems ?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4</a:t>
            </a:r>
            <a:r>
              <a:rPr lang="en-US" sz="2400" i="1" dirty="0" smtClean="0">
                <a:solidFill>
                  <a:srgbClr val="FF0000"/>
                </a:solidFill>
                <a:cs typeface="Arial" charset="0"/>
              </a:rPr>
              <a:t>f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&amp;</a:t>
            </a:r>
            <a:r>
              <a:rPr lang="en-US" sz="2400" i="1" dirty="0" smtClean="0">
                <a:solidFill>
                  <a:srgbClr val="FF0000"/>
                </a:solidFill>
                <a:cs typeface="Arial" charset="0"/>
              </a:rPr>
              <a:t>5f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Arial" charset="0"/>
              </a:rPr>
              <a:t>intermetallics</a:t>
            </a:r>
            <a:r>
              <a:rPr lang="en-US" sz="2400" dirty="0" smtClean="0">
                <a:cs typeface="Arial" charset="0"/>
              </a:rPr>
              <a:t>.</a:t>
            </a:r>
            <a:endParaRPr lang="el-GR" sz="2400" dirty="0" smtClean="0">
              <a:cs typeface="Arial" charset="0"/>
            </a:endParaRPr>
          </a:p>
          <a:p>
            <a:pPr>
              <a:buFont typeface="Arial" charset="0"/>
              <a:buNone/>
            </a:pPr>
            <a:endParaRPr lang="en-US" sz="2400" dirty="0" smtClean="0">
              <a:cs typeface="Arial" charset="0"/>
            </a:endParaRPr>
          </a:p>
          <a:p>
            <a:pPr>
              <a:buFont typeface="Arial" charset="0"/>
              <a:buNone/>
            </a:pPr>
            <a:endParaRPr lang="en-US" sz="2400" dirty="0" smtClean="0">
              <a:cs typeface="Arial" charset="0"/>
            </a:endParaRPr>
          </a:p>
          <a:p>
            <a:pPr>
              <a:buFont typeface="Arial" charset="0"/>
              <a:buNone/>
            </a:pPr>
            <a:endParaRPr lang="en-US" sz="2400" dirty="0" smtClean="0">
              <a:cs typeface="Arial" charset="0"/>
            </a:endParaRPr>
          </a:p>
        </p:txBody>
      </p:sp>
      <p:sp>
        <p:nvSpPr>
          <p:cNvPr id="184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 smtClean="0"/>
              <a:t>What are SCES: An experimentalist’s sketch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685800"/>
          </a:xfrm>
        </p:spPr>
        <p:txBody>
          <a:bodyPr/>
          <a:lstStyle/>
          <a:p>
            <a:pPr eaLnBrk="1" hangingPunct="1"/>
            <a:r>
              <a:rPr lang="en-US" sz="2000" b="1" smtClean="0"/>
              <a:t>Lecture schedule October 3 – 7, 2011 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/>
              <a:t>#1   Kondo effect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#2   Spin glasses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#3   Giant magnetoresistance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#4   Magnetoelectrics and multiferroics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#5   High temperature superconductivity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#6   Applications of superconductivity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#7   Heavy fermions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#8   Hidden order in URu</a:t>
            </a:r>
            <a:r>
              <a:rPr lang="en-US" sz="1800" baseline="-25000" smtClean="0"/>
              <a:t>2</a:t>
            </a:r>
            <a:r>
              <a:rPr lang="en-US" sz="1800" smtClean="0"/>
              <a:t>Si</a:t>
            </a:r>
            <a:r>
              <a:rPr lang="en-US" sz="1800" baseline="-25000" smtClean="0"/>
              <a:t>2</a:t>
            </a: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#9   Modern experimental methods in correlated electron systems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#10 Quantum phase transitions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/>
              <a:t> </a:t>
            </a:r>
          </a:p>
        </p:txBody>
      </p:sp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762000" y="5029200"/>
            <a:ext cx="7696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Present basic experimental phenomena of the above topics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762000" y="5029200"/>
            <a:ext cx="7772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Present basic experimental phenomena of the above topics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2" descr="periodic-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0650"/>
            <a:ext cx="8839200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Rectangle 3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en-US" sz="3200" b="1" smtClean="0"/>
              <a:t>Elements with which to work</a:t>
            </a:r>
            <a:endParaRPr lang="en-GB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sz="2800" b="1" smtClean="0"/>
              <a:t>What are SCES ?</a:t>
            </a:r>
            <a:endParaRPr lang="en-GB" sz="2800" b="1" smtClean="0"/>
          </a:p>
        </p:txBody>
      </p:sp>
      <p:sp>
        <p:nvSpPr>
          <p:cNvPr id="98306" name="Rectangle 3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b="1" smtClean="0">
                <a:latin typeface="French Script MT"/>
              </a:rPr>
              <a:t>H </a:t>
            </a:r>
            <a:r>
              <a:rPr lang="en-US" sz="2400" smtClean="0"/>
              <a:t>= KE + </a:t>
            </a:r>
            <a:r>
              <a:rPr lang="en-US" sz="2400" smtClean="0">
                <a:cs typeface="Arial" charset="0"/>
              </a:rPr>
              <a:t>{U,V,J,</a:t>
            </a:r>
            <a:r>
              <a:rPr lang="el-GR" sz="2400" smtClean="0">
                <a:cs typeface="Arial" charset="0"/>
              </a:rPr>
              <a:t>Δ</a:t>
            </a:r>
            <a:r>
              <a:rPr lang="en-US" sz="2400" smtClean="0">
                <a:cs typeface="Arial" charset="0"/>
              </a:rPr>
              <a:t>},  Bandwidth (W) vs interactions </a:t>
            </a:r>
          </a:p>
          <a:p>
            <a:pPr>
              <a:buFont typeface="Arial" charset="0"/>
              <a:buNone/>
            </a:pPr>
            <a:r>
              <a:rPr lang="en-US" sz="2400" smtClean="0">
                <a:cs typeface="Arial" charset="0"/>
              </a:rPr>
              <a:t>e.g.,</a:t>
            </a:r>
            <a:r>
              <a:rPr lang="en-US" sz="2400" b="1" smtClean="0">
                <a:cs typeface="Arial" charset="0"/>
              </a:rPr>
              <a:t> </a:t>
            </a:r>
            <a:r>
              <a:rPr lang="en-US" sz="2400" b="1" smtClean="0">
                <a:latin typeface="French Script MT"/>
              </a:rPr>
              <a:t>H</a:t>
            </a:r>
            <a:r>
              <a:rPr lang="en-US" sz="2400" smtClean="0"/>
              <a:t> = </a:t>
            </a:r>
            <a:r>
              <a:rPr lang="en-US" sz="2400" smtClean="0">
                <a:cs typeface="Arial" charset="0"/>
              </a:rPr>
              <a:t>∑ t </a:t>
            </a:r>
            <a:r>
              <a:rPr lang="en-US" sz="2400" baseline="-25000" smtClean="0">
                <a:cs typeface="Arial" charset="0"/>
              </a:rPr>
              <a:t>ij </a:t>
            </a:r>
            <a:r>
              <a:rPr lang="en-US" sz="2400" smtClean="0">
                <a:cs typeface="Arial" charset="0"/>
              </a:rPr>
              <a:t>c</a:t>
            </a:r>
            <a:r>
              <a:rPr lang="en-US" sz="2400" baseline="30000" smtClean="0">
                <a:latin typeface="Arial" charset="0"/>
                <a:cs typeface="Arial" charset="0"/>
              </a:rPr>
              <a:t>†</a:t>
            </a:r>
            <a:r>
              <a:rPr lang="en-US" sz="2400" baseline="-25000" smtClean="0">
                <a:cs typeface="Arial" charset="0"/>
              </a:rPr>
              <a:t>i,</a:t>
            </a:r>
            <a:r>
              <a:rPr lang="el-GR" sz="2400" baseline="-25000" smtClean="0">
                <a:cs typeface="Arial" charset="0"/>
              </a:rPr>
              <a:t>σ</a:t>
            </a:r>
            <a:r>
              <a:rPr lang="en-US" sz="2400" baseline="-25000" smtClean="0">
                <a:cs typeface="Arial" charset="0"/>
              </a:rPr>
              <a:t> </a:t>
            </a:r>
            <a:r>
              <a:rPr lang="en-US" sz="2400" smtClean="0">
                <a:cs typeface="Arial" charset="0"/>
              </a:rPr>
              <a:t>c</a:t>
            </a:r>
            <a:r>
              <a:rPr lang="en-US" sz="2400" baseline="-25000" smtClean="0">
                <a:cs typeface="Arial" charset="0"/>
              </a:rPr>
              <a:t>j,</a:t>
            </a:r>
            <a:r>
              <a:rPr lang="el-GR" sz="2400" baseline="-25000" smtClean="0">
                <a:cs typeface="Arial" charset="0"/>
              </a:rPr>
              <a:t>σ</a:t>
            </a:r>
            <a:r>
              <a:rPr lang="en-US" sz="2400" smtClean="0">
                <a:cs typeface="Arial" charset="0"/>
              </a:rPr>
              <a:t> + U ∑ n</a:t>
            </a:r>
            <a:r>
              <a:rPr lang="en-US" sz="2400" baseline="-25000" smtClean="0">
                <a:cs typeface="Arial" charset="0"/>
              </a:rPr>
              <a:t>i↑ </a:t>
            </a:r>
            <a:r>
              <a:rPr lang="en-US" sz="2400" smtClean="0">
                <a:cs typeface="Arial" charset="0"/>
              </a:rPr>
              <a:t>n</a:t>
            </a:r>
            <a:r>
              <a:rPr lang="en-US" sz="2400" baseline="-25000" smtClean="0">
                <a:cs typeface="Arial" charset="0"/>
              </a:rPr>
              <a:t>  i↓ </a:t>
            </a:r>
            <a:r>
              <a:rPr lang="en-US" sz="2400" smtClean="0">
                <a:cs typeface="Arial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cs typeface="Arial" charset="0"/>
              </a:rPr>
              <a:t>Hubbard Model</a:t>
            </a:r>
          </a:p>
          <a:p>
            <a:pPr>
              <a:buFont typeface="Arial" charset="0"/>
              <a:buNone/>
            </a:pPr>
            <a:r>
              <a:rPr lang="en-US" sz="2400" smtClean="0">
                <a:cs typeface="Arial" charset="0"/>
              </a:rPr>
              <a:t>If {U,V,J,</a:t>
            </a:r>
            <a:r>
              <a:rPr lang="el-GR" sz="2400" smtClean="0">
                <a:cs typeface="Arial" charset="0"/>
              </a:rPr>
              <a:t>Δ</a:t>
            </a:r>
            <a:r>
              <a:rPr lang="en-US" sz="2400" smtClean="0">
                <a:cs typeface="Arial" charset="0"/>
              </a:rPr>
              <a:t>} &gt;&gt; W, then SCES, e.g. Mott-Hubbard insulator.</a:t>
            </a:r>
          </a:p>
          <a:p>
            <a:pPr>
              <a:buFont typeface="Arial" charset="0"/>
              <a:buNone/>
            </a:pPr>
            <a:r>
              <a:rPr lang="en-US" sz="2400" smtClean="0">
                <a:solidFill>
                  <a:schemeClr val="accent2"/>
                </a:solidFill>
                <a:cs typeface="Arial" charset="0"/>
              </a:rPr>
              <a:t>See sketch.</a:t>
            </a:r>
            <a:r>
              <a:rPr lang="en-US" sz="2400" smtClean="0">
                <a:cs typeface="Arial" charset="0"/>
              </a:rPr>
              <a:t> What type of systems ? </a:t>
            </a:r>
            <a:r>
              <a:rPr lang="en-US" sz="2400" smtClean="0">
                <a:solidFill>
                  <a:srgbClr val="FF0000"/>
                </a:solidFill>
                <a:cs typeface="Arial" charset="0"/>
              </a:rPr>
              <a:t>TM oxides.</a:t>
            </a:r>
          </a:p>
          <a:p>
            <a:pPr>
              <a:buFont typeface="Arial" charset="0"/>
              <a:buNone/>
            </a:pPr>
            <a:endParaRPr lang="en-US" sz="2400" b="1" baseline="-25000" smtClean="0">
              <a:solidFill>
                <a:srgbClr val="FF0000"/>
              </a:solidFill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2400" b="1" smtClean="0">
                <a:latin typeface="French Script MT"/>
                <a:cs typeface="Arial" charset="0"/>
              </a:rPr>
              <a:t>H</a:t>
            </a:r>
            <a:r>
              <a:rPr lang="en-US" sz="2400" smtClean="0">
                <a:cs typeface="Arial" charset="0"/>
              </a:rPr>
              <a:t> = KE  +  </a:t>
            </a:r>
            <a:r>
              <a:rPr lang="en-US" sz="2400" b="1" smtClean="0">
                <a:latin typeface="French Script MT"/>
                <a:cs typeface="Arial" charset="0"/>
              </a:rPr>
              <a:t>H</a:t>
            </a:r>
            <a:r>
              <a:rPr lang="en-US" sz="2400" b="1" baseline="-25000" smtClean="0">
                <a:cs typeface="Arial" charset="0"/>
              </a:rPr>
              <a:t>K</a:t>
            </a:r>
            <a:r>
              <a:rPr lang="en-US" sz="2400" b="1" smtClean="0">
                <a:latin typeface="French Script MT"/>
                <a:cs typeface="Arial" charset="0"/>
              </a:rPr>
              <a:t>  </a:t>
            </a:r>
            <a:r>
              <a:rPr lang="en-US" sz="2400" smtClean="0">
                <a:cs typeface="Arial" charset="0"/>
              </a:rPr>
              <a:t>+</a:t>
            </a:r>
            <a:r>
              <a:rPr lang="en-US" sz="2400" b="1" smtClean="0">
                <a:latin typeface="French Script MT"/>
                <a:cs typeface="Arial" charset="0"/>
              </a:rPr>
              <a:t>  H</a:t>
            </a:r>
            <a:r>
              <a:rPr lang="en-US" sz="2400" b="1" baseline="-25000" smtClean="0">
                <a:cs typeface="Arial" charset="0"/>
              </a:rPr>
              <a:t>J</a:t>
            </a:r>
            <a:r>
              <a:rPr lang="en-US" sz="2400" b="1" smtClean="0">
                <a:latin typeface="French Script MT"/>
                <a:cs typeface="Arial" charset="0"/>
              </a:rPr>
              <a:t> </a:t>
            </a:r>
            <a:r>
              <a:rPr lang="en-US" sz="2400" smtClean="0">
                <a:cs typeface="Arial" charset="0"/>
              </a:rPr>
              <a:t>, Bandwidth (W)  vs interactions</a:t>
            </a:r>
            <a:r>
              <a:rPr lang="en-US" sz="2400" b="1" smtClean="0">
                <a:latin typeface="French Script MT"/>
                <a:cs typeface="Arial" charset="0"/>
              </a:rPr>
              <a:t>                    </a:t>
            </a:r>
          </a:p>
          <a:p>
            <a:pPr>
              <a:buFont typeface="Arial" charset="0"/>
              <a:buNone/>
            </a:pPr>
            <a:r>
              <a:rPr lang="en-US" sz="2400" smtClean="0">
                <a:cs typeface="Arial" charset="0"/>
              </a:rPr>
              <a:t>e.g., </a:t>
            </a:r>
            <a:r>
              <a:rPr lang="en-US" sz="2400" b="1" smtClean="0">
                <a:latin typeface="French Script MT"/>
                <a:cs typeface="Arial" charset="0"/>
              </a:rPr>
              <a:t>H </a:t>
            </a:r>
            <a:r>
              <a:rPr lang="en-US" sz="2400" smtClean="0">
                <a:cs typeface="Arial" charset="0"/>
              </a:rPr>
              <a:t>=</a:t>
            </a:r>
            <a:r>
              <a:rPr lang="en-US" sz="2400" b="1" smtClean="0">
                <a:latin typeface="French Script MT"/>
                <a:cs typeface="Arial" charset="0"/>
              </a:rPr>
              <a:t> </a:t>
            </a:r>
            <a:r>
              <a:rPr lang="en-US" sz="2400" smtClean="0">
                <a:cs typeface="Arial" charset="0"/>
              </a:rPr>
              <a:t>∑ </a:t>
            </a:r>
            <a:r>
              <a:rPr lang="el-GR" sz="2400" smtClean="0">
                <a:cs typeface="Arial" charset="0"/>
              </a:rPr>
              <a:t>ε</a:t>
            </a:r>
            <a:r>
              <a:rPr lang="en-US" sz="2400" baseline="-25000" smtClean="0">
                <a:cs typeface="Arial" charset="0"/>
              </a:rPr>
              <a:t>k </a:t>
            </a:r>
            <a:r>
              <a:rPr lang="en-US" sz="2400" smtClean="0">
                <a:cs typeface="Arial" charset="0"/>
              </a:rPr>
              <a:t>c</a:t>
            </a:r>
            <a:r>
              <a:rPr lang="en-US" sz="2400" baseline="30000" smtClean="0">
                <a:latin typeface="Arial" charset="0"/>
                <a:cs typeface="Arial" charset="0"/>
              </a:rPr>
              <a:t>†</a:t>
            </a:r>
            <a:r>
              <a:rPr lang="en-US" sz="2400" baseline="-25000" smtClean="0">
                <a:cs typeface="Arial" charset="0"/>
              </a:rPr>
              <a:t>k </a:t>
            </a:r>
            <a:r>
              <a:rPr lang="en-US" sz="2400" smtClean="0">
                <a:cs typeface="Arial" charset="0"/>
              </a:rPr>
              <a:t>c</a:t>
            </a:r>
            <a:r>
              <a:rPr lang="en-US" sz="2400" baseline="-25000" smtClean="0">
                <a:cs typeface="Arial" charset="0"/>
              </a:rPr>
              <a:t>k</a:t>
            </a:r>
            <a:r>
              <a:rPr lang="en-US" sz="2400" smtClean="0">
                <a:cs typeface="Arial" charset="0"/>
              </a:rPr>
              <a:t> + J</a:t>
            </a:r>
            <a:r>
              <a:rPr lang="en-US" sz="2400" b="1" baseline="-25000" smtClean="0">
                <a:cs typeface="Arial" charset="0"/>
              </a:rPr>
              <a:t>K</a:t>
            </a:r>
            <a:r>
              <a:rPr lang="en-US" sz="2400" smtClean="0">
                <a:cs typeface="Arial" charset="0"/>
              </a:rPr>
              <a:t>∑S</a:t>
            </a:r>
            <a:r>
              <a:rPr lang="en-US" sz="2400" baseline="-25000" smtClean="0">
                <a:cs typeface="Arial" charset="0"/>
              </a:rPr>
              <a:t>r</a:t>
            </a:r>
            <a:r>
              <a:rPr lang="en-US" sz="2400" smtClean="0">
                <a:latin typeface="Arial" charset="0"/>
                <a:cs typeface="Arial" charset="0"/>
              </a:rPr>
              <a:t>·</a:t>
            </a:r>
            <a:r>
              <a:rPr lang="en-US" sz="2400" smtClean="0">
                <a:cs typeface="Arial" charset="0"/>
              </a:rPr>
              <a:t>(c</a:t>
            </a:r>
            <a:r>
              <a:rPr lang="en-US" sz="2400" baseline="30000" smtClean="0">
                <a:latin typeface="Arial" charset="0"/>
                <a:cs typeface="Arial" charset="0"/>
              </a:rPr>
              <a:t>†</a:t>
            </a:r>
            <a:r>
              <a:rPr lang="el-GR" sz="2400" smtClean="0">
                <a:cs typeface="Arial" charset="0"/>
              </a:rPr>
              <a:t>σ</a:t>
            </a:r>
            <a:r>
              <a:rPr lang="en-US" sz="2400" smtClean="0">
                <a:cs typeface="Arial" charset="0"/>
              </a:rPr>
              <a:t>c) + J∑ S</a:t>
            </a:r>
            <a:r>
              <a:rPr lang="en-US" sz="2400" baseline="-25000" smtClean="0">
                <a:cs typeface="Arial" charset="0"/>
              </a:rPr>
              <a:t>r</a:t>
            </a:r>
            <a:r>
              <a:rPr lang="en-US" sz="2400" smtClean="0">
                <a:cs typeface="Arial" charset="0"/>
              </a:rPr>
              <a:t> </a:t>
            </a:r>
            <a:r>
              <a:rPr lang="en-US" sz="2400" smtClean="0">
                <a:latin typeface="Arial" charset="0"/>
                <a:cs typeface="Arial" charset="0"/>
              </a:rPr>
              <a:t>·</a:t>
            </a:r>
            <a:r>
              <a:rPr lang="en-US" sz="2400" smtClean="0">
                <a:cs typeface="Arial" charset="0"/>
              </a:rPr>
              <a:t> S</a:t>
            </a:r>
            <a:r>
              <a:rPr lang="en-US" sz="2400" baseline="-25000" smtClean="0">
                <a:cs typeface="Arial" charset="0"/>
              </a:rPr>
              <a:t>r</a:t>
            </a:r>
            <a:r>
              <a:rPr lang="en-US" sz="2400" baseline="-25000" smtClean="0">
                <a:latin typeface="Arial" charset="0"/>
                <a:cs typeface="Arial" charset="0"/>
              </a:rPr>
              <a:t>’</a:t>
            </a:r>
            <a:r>
              <a:rPr lang="en-US" sz="2400" baseline="-25000" smtClean="0">
                <a:cs typeface="Arial" charset="0"/>
              </a:rPr>
              <a:t>   </a:t>
            </a:r>
          </a:p>
          <a:p>
            <a:pPr>
              <a:buFont typeface="Arial" charset="0"/>
              <a:buNone/>
            </a:pPr>
            <a:r>
              <a:rPr lang="en-US" sz="2400" baseline="-25000" smtClean="0">
                <a:cs typeface="Arial" charset="0"/>
              </a:rPr>
              <a:t>                                                                                           </a:t>
            </a:r>
            <a:r>
              <a:rPr lang="en-US" sz="2400" smtClean="0">
                <a:solidFill>
                  <a:srgbClr val="FF0000"/>
                </a:solidFill>
                <a:cs typeface="Arial" charset="0"/>
              </a:rPr>
              <a:t>Kondo Lattice Model</a:t>
            </a:r>
            <a:r>
              <a:rPr lang="en-US" sz="2400" smtClean="0">
                <a:cs typeface="Arial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en-US" sz="2400" smtClean="0">
                <a:cs typeface="Arial" charset="0"/>
              </a:rPr>
              <a:t>If {J</a:t>
            </a:r>
            <a:r>
              <a:rPr lang="en-US" sz="2400" b="1" baseline="-25000" smtClean="0">
                <a:cs typeface="Arial" charset="0"/>
              </a:rPr>
              <a:t>K</a:t>
            </a:r>
            <a:r>
              <a:rPr lang="en-US" sz="2400" smtClean="0">
                <a:cs typeface="Arial" charset="0"/>
              </a:rPr>
              <a:t>,J} &gt;&gt; </a:t>
            </a:r>
            <a:r>
              <a:rPr lang="el-GR" sz="2400" smtClean="0">
                <a:cs typeface="Arial" charset="0"/>
              </a:rPr>
              <a:t>ε</a:t>
            </a:r>
            <a:r>
              <a:rPr lang="en-US" sz="2400" baseline="-25000" smtClean="0">
                <a:cs typeface="Arial" charset="0"/>
              </a:rPr>
              <a:t>k</a:t>
            </a:r>
            <a:r>
              <a:rPr lang="en-US" sz="2400" smtClean="0">
                <a:cs typeface="Arial" charset="0"/>
              </a:rPr>
              <a:t> (W), then SCES, e.g. HFLiq, NFL, QCPt.</a:t>
            </a:r>
          </a:p>
          <a:p>
            <a:pPr>
              <a:buFont typeface="Arial" charset="0"/>
              <a:buNone/>
            </a:pPr>
            <a:r>
              <a:rPr lang="en-US" sz="2400" smtClean="0">
                <a:solidFill>
                  <a:schemeClr val="accent2"/>
                </a:solidFill>
                <a:cs typeface="Arial" charset="0"/>
              </a:rPr>
              <a:t>See sketches.</a:t>
            </a:r>
            <a:r>
              <a:rPr lang="en-US" sz="2400" smtClean="0">
                <a:cs typeface="Arial" charset="0"/>
              </a:rPr>
              <a:t> What type of systems ? </a:t>
            </a:r>
            <a:r>
              <a:rPr lang="en-US" sz="2400" smtClean="0">
                <a:solidFill>
                  <a:srgbClr val="FF0000"/>
                </a:solidFill>
                <a:cs typeface="Arial" charset="0"/>
              </a:rPr>
              <a:t>4</a:t>
            </a:r>
            <a:r>
              <a:rPr lang="en-US" sz="2400" i="1" smtClean="0">
                <a:solidFill>
                  <a:srgbClr val="FF0000"/>
                </a:solidFill>
                <a:cs typeface="Arial" charset="0"/>
              </a:rPr>
              <a:t>f </a:t>
            </a:r>
            <a:r>
              <a:rPr lang="en-US" sz="2400" smtClean="0">
                <a:solidFill>
                  <a:srgbClr val="FF0000"/>
                </a:solidFill>
                <a:cs typeface="Arial" charset="0"/>
              </a:rPr>
              <a:t>&amp;</a:t>
            </a:r>
            <a:r>
              <a:rPr lang="en-US" sz="2400" i="1" smtClean="0">
                <a:solidFill>
                  <a:srgbClr val="FF0000"/>
                </a:solidFill>
                <a:cs typeface="Arial" charset="0"/>
              </a:rPr>
              <a:t>5f</a:t>
            </a:r>
            <a:r>
              <a:rPr lang="en-US" sz="2400" smtClean="0">
                <a:solidFill>
                  <a:srgbClr val="FF0000"/>
                </a:solidFill>
                <a:cs typeface="Arial" charset="0"/>
              </a:rPr>
              <a:t> intermetallics</a:t>
            </a:r>
            <a:r>
              <a:rPr lang="en-US" sz="2400" smtClean="0">
                <a:cs typeface="Arial" charset="0"/>
              </a:rPr>
              <a:t>.</a:t>
            </a:r>
            <a:endParaRPr lang="el-GR" sz="2400" smtClean="0">
              <a:cs typeface="Arial" charset="0"/>
            </a:endParaRPr>
          </a:p>
          <a:p>
            <a:pPr>
              <a:buFont typeface="Arial" charset="0"/>
              <a:buNone/>
            </a:pPr>
            <a:endParaRPr lang="en-US" sz="2400" smtClean="0">
              <a:cs typeface="Arial" charset="0"/>
            </a:endParaRPr>
          </a:p>
          <a:p>
            <a:pPr>
              <a:buFont typeface="Arial" charset="0"/>
              <a:buNone/>
            </a:pPr>
            <a:endParaRPr lang="en-US" sz="2400" smtClean="0">
              <a:cs typeface="Arial" charset="0"/>
            </a:endParaRPr>
          </a:p>
          <a:p>
            <a:pPr>
              <a:buFont typeface="Arial" charset="0"/>
              <a:buNone/>
            </a:pPr>
            <a:endParaRPr lang="en-US" sz="240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76250"/>
            <a:ext cx="7426325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phasediagra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371600"/>
            <a:ext cx="6592887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7162800" y="36576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J</a:t>
            </a:r>
            <a:endParaRPr lang="en-GB" sz="2000"/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1403350" y="6237288"/>
            <a:ext cx="7561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               Senthil, S. Sachdev &amp; M. Vojta, Physica B </a:t>
            </a:r>
            <a:r>
              <a:rPr lang="en-US" b="1">
                <a:solidFill>
                  <a:srgbClr val="000000"/>
                </a:solidFill>
              </a:rPr>
              <a:t>359-361</a:t>
            </a:r>
            <a:r>
              <a:rPr lang="en-US">
                <a:solidFill>
                  <a:srgbClr val="000000"/>
                </a:solidFill>
              </a:rPr>
              <a:t>,9(2005)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048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 smtClean="0"/>
              <a:t>Metallic systems: Temperature vs J</a:t>
            </a:r>
            <a:r>
              <a:rPr lang="nl-NL" sz="2800" b="1" baseline="-25000" dirty="0" smtClean="0"/>
              <a:t>H</a:t>
            </a:r>
            <a:r>
              <a:rPr lang="nl-NL" sz="2800" b="1" dirty="0" smtClean="0"/>
              <a:t>. Unconventional  Fermi liquids to local moment (antiferro)magnetism.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125538"/>
            <a:ext cx="71294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8404225" y="677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990600" y="5334000"/>
            <a:ext cx="7467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Novel  U(1)FL* fractionalized FL with </a:t>
            </a:r>
            <a:r>
              <a:rPr lang="en-US" dirty="0" err="1"/>
              <a:t>deconfined</a:t>
            </a:r>
            <a:r>
              <a:rPr lang="en-US" dirty="0"/>
              <a:t> neutral S=1/2 excitations. U(1) is the spin liquid gauge group. &lt;b&gt; (slave boson) measures mixing between local moments and conduction electrons.</a:t>
            </a:r>
            <a:endParaRPr lang="en-GB" dirty="0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1619250" y="6308725"/>
            <a:ext cx="7345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                        Theoretical Proposal from T. Senthil et al. PRB (2004).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1509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r>
              <a:rPr lang="nl-NL" sz="2800" b="1" dirty="0" smtClean="0"/>
              <a:t>Metallic systems: Temperatute vs J</a:t>
            </a:r>
            <a:r>
              <a:rPr lang="nl-NL" sz="2800" b="1" baseline="-25000" dirty="0" smtClean="0"/>
              <a:t>K</a:t>
            </a:r>
            <a:r>
              <a:rPr lang="nl-NL" sz="2800" b="1" dirty="0" smtClean="0"/>
              <a:t>. Unconventional Fermi liquid to Kondo state - conventional FL.</a:t>
            </a:r>
            <a:r>
              <a:rPr lang="nl-NL" sz="2800" b="1" baseline="-25000" dirty="0" smtClean="0"/>
              <a:t> </a:t>
            </a:r>
            <a:endParaRPr lang="nl-NL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250825" y="333375"/>
            <a:ext cx="86772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0066"/>
                </a:solidFill>
                <a:latin typeface="+mj-lt"/>
              </a:rPr>
              <a:t>Generic magnetic phase diagram resulting from </a:t>
            </a:r>
            <a:r>
              <a:rPr lang="en-GB" sz="2800" b="1" dirty="0" err="1">
                <a:solidFill>
                  <a:srgbClr val="000066"/>
                </a:solidFill>
                <a:latin typeface="+mj-lt"/>
              </a:rPr>
              <a:t>HFLiq</a:t>
            </a:r>
            <a:r>
              <a:rPr lang="en-GB" sz="2800" b="1" dirty="0">
                <a:solidFill>
                  <a:srgbClr val="000066"/>
                </a:solidFill>
                <a:latin typeface="+mj-lt"/>
              </a:rPr>
              <a:t>.</a:t>
            </a:r>
            <a:endParaRPr lang="en-GB" sz="2800" b="1" baseline="-25000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65548" name="Rectangle 8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549" name="Rectangle 9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5546" name="Object 10"/>
          <p:cNvGraphicFramePr>
            <a:graphicFrameLocks noChangeAspect="1"/>
          </p:cNvGraphicFramePr>
          <p:nvPr>
            <p:ph/>
          </p:nvPr>
        </p:nvGraphicFramePr>
        <p:xfrm>
          <a:off x="1042988" y="1341438"/>
          <a:ext cx="6913562" cy="5308600"/>
        </p:xfrm>
        <a:graphic>
          <a:graphicData uri="http://schemas.openxmlformats.org/presentationml/2006/ole">
            <p:oleObj spid="_x0000_s65546" name="Graph" r:id="rId3" imgW="4232160" imgH="3250080" progId="Origin50.Graph">
              <p:embed/>
            </p:oleObj>
          </a:graphicData>
        </a:graphic>
      </p:graphicFrame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1042988" y="1268413"/>
            <a:ext cx="7777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FontTx/>
              <a:buChar char="•"/>
            </a:pPr>
            <a:r>
              <a:rPr lang="de-DE" sz="2400" b="1"/>
              <a:t> </a:t>
            </a:r>
            <a:r>
              <a:rPr lang="de-DE" sz="2400">
                <a:solidFill>
                  <a:srgbClr val="CC0000"/>
                </a:solidFill>
              </a:rPr>
              <a:t>tunable ground state properties </a:t>
            </a:r>
            <a:r>
              <a:rPr lang="de-DE" sz="2400">
                <a:solidFill>
                  <a:srgbClr val="CC0000"/>
                </a:solidFill>
                <a:sym typeface="Symbol" pitchFamily="18" charset="2"/>
              </a:rPr>
              <a:t> control parameter </a:t>
            </a:r>
            <a:r>
              <a:rPr lang="de-DE" sz="2400">
                <a:solidFill>
                  <a:srgbClr val="CC0000"/>
                </a:solidFill>
                <a:latin typeface="Symbol" pitchFamily="18" charset="2"/>
                <a:sym typeface="Symbol" pitchFamily="18" charset="2"/>
              </a:rPr>
              <a:t>d</a:t>
            </a:r>
          </a:p>
        </p:txBody>
      </p:sp>
      <p:sp>
        <p:nvSpPr>
          <p:cNvPr id="2" name="Oval 12"/>
          <p:cNvSpPr>
            <a:spLocks noChangeArrowheads="1"/>
          </p:cNvSpPr>
          <p:nvPr/>
        </p:nvSpPr>
        <p:spPr bwMode="auto">
          <a:xfrm>
            <a:off x="2268538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1042988" y="5373688"/>
            <a:ext cx="7777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FontTx/>
              <a:buChar char="•"/>
            </a:pPr>
            <a:r>
              <a:rPr lang="de-DE" sz="2400" b="1"/>
              <a:t> </a:t>
            </a:r>
            <a:r>
              <a:rPr lang="de-DE" sz="2400">
                <a:solidFill>
                  <a:srgbClr val="CC0000"/>
                </a:solidFill>
              </a:rPr>
              <a:t>unconventional superconductivity/novel phases</a:t>
            </a:r>
            <a:endParaRPr lang="de-DE" sz="2400">
              <a:solidFill>
                <a:srgbClr val="CC0000"/>
              </a:solidFill>
              <a:latin typeface="Symbol" pitchFamily="18" charset="2"/>
              <a:sym typeface="Symbol" pitchFamily="18" charset="2"/>
            </a:endParaRP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1042988" y="5805488"/>
            <a:ext cx="7777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FF"/>
              </a:buClr>
              <a:buFontTx/>
              <a:buChar char="•"/>
            </a:pPr>
            <a:r>
              <a:rPr lang="de-DE" sz="2400" b="1"/>
              <a:t> </a:t>
            </a:r>
            <a:r>
              <a:rPr lang="de-DE" sz="2400">
                <a:solidFill>
                  <a:srgbClr val="0000FF"/>
                </a:solidFill>
              </a:rPr>
              <a:t>quantum critical behavior (Non-Fermi-Liquid)</a:t>
            </a:r>
            <a:endParaRPr lang="de-DE" sz="2400">
              <a:solidFill>
                <a:srgbClr val="0000FF"/>
              </a:solidFill>
              <a:latin typeface="Symbol" pitchFamily="18" charset="2"/>
              <a:sym typeface="Symbol" pitchFamily="18" charset="2"/>
            </a:endParaRPr>
          </a:p>
        </p:txBody>
      </p:sp>
      <p:sp>
        <p:nvSpPr>
          <p:cNvPr id="65551" name="PubChord"/>
          <p:cNvSpPr>
            <a:spLocks noEditPoints="1" noChangeArrowheads="1"/>
          </p:cNvSpPr>
          <p:nvPr/>
        </p:nvSpPr>
        <p:spPr bwMode="auto">
          <a:xfrm rot="8085870">
            <a:off x="3779044" y="3574257"/>
            <a:ext cx="2041525" cy="2039937"/>
          </a:xfrm>
          <a:custGeom>
            <a:avLst/>
            <a:gdLst>
              <a:gd name="G0" fmla="+- 0 0 0"/>
              <a:gd name="G1" fmla="sin 10800 14745600"/>
              <a:gd name="G2" fmla="cos 10800 14745600"/>
              <a:gd name="G3" fmla="sin 10800 2949120"/>
              <a:gd name="G4" fmla="cos 10800 294912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3163 w 21600"/>
              <a:gd name="T1" fmla="*/ 3163 h 21600"/>
              <a:gd name="T2" fmla="*/ 10799 w 21600"/>
              <a:gd name="T3" fmla="*/ 10799 h 21600"/>
              <a:gd name="T4" fmla="*/ 18436 w 21600"/>
              <a:gd name="T5" fmla="*/ 18436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4500563" y="4005263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chemeClr val="bg1"/>
                </a:solidFill>
              </a:rPr>
              <a:t>SC</a:t>
            </a: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1042988" y="6211888"/>
            <a:ext cx="7777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800080"/>
              </a:buClr>
              <a:buFontTx/>
              <a:buChar char="•"/>
            </a:pPr>
            <a:r>
              <a:rPr lang="de-DE" sz="2400" b="1">
                <a:solidFill>
                  <a:srgbClr val="800080"/>
                </a:solidFill>
              </a:rPr>
              <a:t> </a:t>
            </a:r>
            <a:r>
              <a:rPr lang="de-DE" sz="2400">
                <a:solidFill>
                  <a:srgbClr val="800080"/>
                </a:solidFill>
              </a:rPr>
              <a:t>ultra-low moment magnetism / “Hidden Order“</a:t>
            </a:r>
            <a:endParaRPr lang="de-DE" sz="2400">
              <a:solidFill>
                <a:srgbClr val="800080"/>
              </a:solidFill>
              <a:latin typeface="Symbol" pitchFamily="18" charset="2"/>
              <a:sym typeface="Symbol" pitchFamily="18" charset="2"/>
            </a:endParaRPr>
          </a:p>
        </p:txBody>
      </p:sp>
      <p:sp>
        <p:nvSpPr>
          <p:cNvPr id="65554" name="Oval 18"/>
          <p:cNvSpPr>
            <a:spLocks noChangeArrowheads="1"/>
          </p:cNvSpPr>
          <p:nvPr/>
        </p:nvSpPr>
        <p:spPr bwMode="auto">
          <a:xfrm>
            <a:off x="3708400" y="2708275"/>
            <a:ext cx="2447925" cy="1008063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5" name="Freeform 19"/>
          <p:cNvSpPr>
            <a:spLocks/>
          </p:cNvSpPr>
          <p:nvPr/>
        </p:nvSpPr>
        <p:spPr bwMode="auto">
          <a:xfrm>
            <a:off x="3995738" y="3360738"/>
            <a:ext cx="819150" cy="1236662"/>
          </a:xfrm>
          <a:custGeom>
            <a:avLst/>
            <a:gdLst>
              <a:gd name="T0" fmla="*/ 0 w 516"/>
              <a:gd name="T1" fmla="*/ 0 h 779"/>
              <a:gd name="T2" fmla="*/ 72 w 516"/>
              <a:gd name="T3" fmla="*/ 77 h 779"/>
              <a:gd name="T4" fmla="*/ 135 w 516"/>
              <a:gd name="T5" fmla="*/ 142 h 779"/>
              <a:gd name="T6" fmla="*/ 229 w 516"/>
              <a:gd name="T7" fmla="*/ 245 h 779"/>
              <a:gd name="T8" fmla="*/ 317 w 516"/>
              <a:gd name="T9" fmla="*/ 358 h 779"/>
              <a:gd name="T10" fmla="*/ 361 w 516"/>
              <a:gd name="T11" fmla="*/ 423 h 779"/>
              <a:gd name="T12" fmla="*/ 400 w 516"/>
              <a:gd name="T13" fmla="*/ 485 h 779"/>
              <a:gd name="T14" fmla="*/ 442 w 516"/>
              <a:gd name="T15" fmla="*/ 563 h 779"/>
              <a:gd name="T16" fmla="*/ 472 w 516"/>
              <a:gd name="T17" fmla="*/ 619 h 779"/>
              <a:gd name="T18" fmla="*/ 498 w 516"/>
              <a:gd name="T19" fmla="*/ 693 h 779"/>
              <a:gd name="T20" fmla="*/ 516 w 516"/>
              <a:gd name="T21" fmla="*/ 777 h 779"/>
              <a:gd name="T22" fmla="*/ 1 w 516"/>
              <a:gd name="T23" fmla="*/ 779 h 779"/>
              <a:gd name="T24" fmla="*/ 0 w 516"/>
              <a:gd name="T25" fmla="*/ 0 h 77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16"/>
              <a:gd name="T40" fmla="*/ 0 h 779"/>
              <a:gd name="T41" fmla="*/ 516 w 516"/>
              <a:gd name="T42" fmla="*/ 779 h 77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16" h="779">
                <a:moveTo>
                  <a:pt x="0" y="0"/>
                </a:moveTo>
                <a:lnTo>
                  <a:pt x="72" y="77"/>
                </a:lnTo>
                <a:lnTo>
                  <a:pt x="135" y="142"/>
                </a:lnTo>
                <a:lnTo>
                  <a:pt x="229" y="245"/>
                </a:lnTo>
                <a:lnTo>
                  <a:pt x="317" y="358"/>
                </a:lnTo>
                <a:lnTo>
                  <a:pt x="361" y="423"/>
                </a:lnTo>
                <a:lnTo>
                  <a:pt x="400" y="485"/>
                </a:lnTo>
                <a:lnTo>
                  <a:pt x="442" y="563"/>
                </a:lnTo>
                <a:lnTo>
                  <a:pt x="472" y="619"/>
                </a:lnTo>
                <a:lnTo>
                  <a:pt x="498" y="693"/>
                </a:lnTo>
                <a:lnTo>
                  <a:pt x="516" y="777"/>
                </a:lnTo>
                <a:lnTo>
                  <a:pt x="1" y="779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66FFFF"/>
              </a:gs>
              <a:gs pos="100000">
                <a:srgbClr val="80008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7092950" y="2349500"/>
            <a:ext cx="205105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latin typeface="Symbol" pitchFamily="18" charset="2"/>
              </a:rPr>
              <a:t>d</a:t>
            </a:r>
            <a:r>
              <a:rPr lang="de-DE"/>
              <a:t> </a:t>
            </a:r>
          </a:p>
          <a:p>
            <a:pPr algn="ctr">
              <a:spcBef>
                <a:spcPct val="50000"/>
              </a:spcBef>
            </a:pPr>
            <a:r>
              <a:rPr lang="de-DE"/>
              <a:t>experimental: </a:t>
            </a:r>
          </a:p>
          <a:p>
            <a:pPr algn="ctr">
              <a:spcBef>
                <a:spcPct val="50000"/>
              </a:spcBef>
            </a:pPr>
            <a:r>
              <a:rPr lang="de-DE">
                <a:solidFill>
                  <a:srgbClr val="FF3300"/>
                </a:solidFill>
              </a:rPr>
              <a:t>pressure </a:t>
            </a:r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7092950" y="2349500"/>
            <a:ext cx="20510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latin typeface="Symbol" pitchFamily="18" charset="2"/>
              </a:rPr>
              <a:t>d</a:t>
            </a:r>
            <a:r>
              <a:rPr lang="de-DE"/>
              <a:t> </a:t>
            </a:r>
          </a:p>
          <a:p>
            <a:pPr algn="ctr">
              <a:spcBef>
                <a:spcPct val="50000"/>
              </a:spcBef>
            </a:pPr>
            <a:r>
              <a:rPr lang="de-DE">
                <a:solidFill>
                  <a:srgbClr val="FF3300"/>
                </a:solidFill>
              </a:rPr>
              <a:t>magnetic hybrid. strength </a:t>
            </a:r>
            <a:r>
              <a:rPr lang="de-DE" i="1">
                <a:solidFill>
                  <a:srgbClr val="FF3300"/>
                </a:solidFill>
              </a:rPr>
              <a:t>J</a:t>
            </a:r>
          </a:p>
        </p:txBody>
      </p:sp>
      <p:sp>
        <p:nvSpPr>
          <p:cNvPr id="65558" name="Text Box 22"/>
          <p:cNvSpPr txBox="1">
            <a:spLocks noChangeArrowheads="1"/>
          </p:cNvSpPr>
          <p:nvPr/>
        </p:nvSpPr>
        <p:spPr bwMode="auto">
          <a:xfrm>
            <a:off x="7092950" y="2349500"/>
            <a:ext cx="205105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latin typeface="Symbol" pitchFamily="18" charset="2"/>
              </a:rPr>
              <a:t>d</a:t>
            </a:r>
            <a:r>
              <a:rPr lang="de-DE"/>
              <a:t> </a:t>
            </a:r>
          </a:p>
          <a:p>
            <a:pPr algn="ctr">
              <a:spcBef>
                <a:spcPct val="50000"/>
              </a:spcBef>
            </a:pPr>
            <a:r>
              <a:rPr lang="de-DE">
                <a:solidFill>
                  <a:srgbClr val="FF0000"/>
                </a:solidFill>
              </a:rPr>
              <a:t>experimental</a:t>
            </a:r>
            <a:r>
              <a:rPr lang="de-DE"/>
              <a:t>: </a:t>
            </a:r>
          </a:p>
          <a:p>
            <a:pPr algn="ctr">
              <a:spcBef>
                <a:spcPct val="50000"/>
              </a:spcBef>
            </a:pPr>
            <a:r>
              <a:rPr lang="de-DE"/>
              <a:t>mag. field</a:t>
            </a:r>
          </a:p>
          <a:p>
            <a:pPr algn="ctr">
              <a:spcBef>
                <a:spcPct val="50000"/>
              </a:spcBef>
            </a:pPr>
            <a:r>
              <a:rPr lang="de-DE">
                <a:solidFill>
                  <a:srgbClr val="FF0000"/>
                </a:solidFill>
              </a:rPr>
              <a:t>pressure</a:t>
            </a:r>
          </a:p>
          <a:p>
            <a:pPr algn="ctr">
              <a:spcBef>
                <a:spcPct val="50000"/>
              </a:spcBef>
            </a:pPr>
            <a:r>
              <a:rPr lang="de-DE"/>
              <a:t>substitution</a:t>
            </a:r>
            <a:r>
              <a:rPr lang="de-DE">
                <a:solidFill>
                  <a:srgbClr val="FF33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C 0.00591 0.00555 0.02084 0.01898 0.03507 0.03287 C 0.04931 0.04676 0.0698 0.06736 0.08507 0.0838 C 0.10035 0.10023 0.11302 0.11481 0.12709 0.13102 C 0.14115 0.14722 0.15747 0.16597 0.1698 0.18171 C 0.18212 0.19745 0.19063 0.20995 0.20157 0.22616 C 0.2125 0.24236 0.22605 0.26342 0.23507 0.27917 C 0.2441 0.29491 0.25087 0.31042 0.25556 0.3213 C 0.26025 0.33217 0.26146 0.33773 0.26355 0.34444 C 0.26563 0.35116 0.26719 0.35555 0.26841 0.36157 C 0.26962 0.36759 0.2698 0.36991 0.27049 0.38102 C 0.27535 0.37454 0.24879 0.41018 0.28577 0.35926 C 0.32275 0.30833 0.45764 0.12338 0.49202 0.07616 " pathEditMode="relative" rAng="0" ptsTypes="aaaaaaaaaafaa">
                                      <p:cBhvr>
                                        <p:cTn id="4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4.68208E-6 L 0.00018 -0.13503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7" grpId="0"/>
      <p:bldP spid="65547" grpId="1"/>
      <p:bldP spid="2" grpId="0" animBg="1"/>
      <p:bldP spid="2" grpId="1" animBg="1"/>
      <p:bldP spid="2" grpId="2" animBg="1"/>
      <p:bldP spid="3" grpId="0"/>
      <p:bldP spid="3" grpId="1"/>
      <p:bldP spid="65550" grpId="0"/>
      <p:bldP spid="65550" grpId="1"/>
      <p:bldP spid="65552" grpId="0"/>
      <p:bldP spid="65552" grpId="1"/>
      <p:bldP spid="65553" grpId="0"/>
      <p:bldP spid="65554" grpId="0" animBg="1"/>
      <p:bldP spid="65554" grpId="1" animBg="1"/>
      <p:bldP spid="65555" grpId="0" animBg="1"/>
      <p:bldP spid="65556" grpId="0"/>
      <p:bldP spid="65556" grpId="1"/>
      <p:bldP spid="65557" grpId="0"/>
      <p:bldP spid="65557" grpId="1"/>
      <p:bldP spid="65558" grpId="0"/>
      <p:bldP spid="6555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How to create a heavy fermion?                                Review of single-ion Kondo effect in T – H space.</a:t>
            </a:r>
            <a:br>
              <a:rPr lang="en-US" sz="2800" b="1" smtClean="0"/>
            </a:br>
            <a:r>
              <a:rPr lang="en-US" sz="2800" b="1" smtClean="0"/>
              <a:t>(Note single impurity Kondo state is a Fermi liquid!)</a:t>
            </a:r>
            <a:endParaRPr lang="en-GB" sz="2800" b="1" smtClean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557338"/>
            <a:ext cx="60483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3635375" y="3357563"/>
            <a:ext cx="496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Crossover in H &amp; T</a:t>
            </a:r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/>
              <a:t>Now the Kondo lattice DOS with FS volume increased</a:t>
            </a:r>
            <a:endParaRPr lang="en-GB" sz="2800" b="1" dirty="0" smtClean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2147888"/>
            <a:ext cx="88201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Text Box 4"/>
          <p:cNvSpPr txBox="1">
            <a:spLocks noChangeArrowheads="1"/>
          </p:cNvSpPr>
          <p:nvPr/>
        </p:nvSpPr>
        <p:spPr bwMode="auto">
          <a:xfrm>
            <a:off x="1258888" y="5013325"/>
            <a:ext cx="6553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Possibility of real phase transitions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“Kondo insulator” small energy gap in DOS at E</a:t>
            </a:r>
            <a:r>
              <a:rPr lang="en-US" sz="2400" baseline="-25000" dirty="0">
                <a:latin typeface="Times New Roman" pitchFamily="18" charset="0"/>
              </a:rPr>
              <a:t>F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1726</Words>
  <Application>Microsoft Office PowerPoint</Application>
  <PresentationFormat>On-screen Show (4:3)</PresentationFormat>
  <Paragraphs>191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Graph</vt:lpstr>
      <vt:lpstr>CorelDRAW</vt:lpstr>
      <vt:lpstr>Lecture schedule October 3 – 7, 2011 </vt:lpstr>
      <vt:lpstr>Heavy Fermions: Experimentally discovered -- CeAl3  (1975), CeCu2Si2  (1979) and Ce(Cu6-x Aux) (1994)          At present not fully explained theoretically</vt:lpstr>
      <vt:lpstr>What are SCES: An experimentalist’s sketch</vt:lpstr>
      <vt:lpstr>Slide 4</vt:lpstr>
      <vt:lpstr>Metallic systems: Temperature vs JH. Unconventional  Fermi liquids to local moment (antiferro)magnetism.</vt:lpstr>
      <vt:lpstr>Metallic systems: Temperatute vs JK. Unconventional Fermi liquid to Kondo state - conventional FL. </vt:lpstr>
      <vt:lpstr>Slide 7</vt:lpstr>
      <vt:lpstr>How to create a heavy fermion?                                Review of single-ion Kondo effect in T – H space. (Note single impurity Kondo state is a Fermi liquid!)</vt:lpstr>
      <vt:lpstr>Now the Kondo lattice DOS with FS volume increased</vt:lpstr>
      <vt:lpstr>Cartoon of Doniach phase diagram (1976):  Kondo vs RKKY on lattice</vt:lpstr>
      <vt:lpstr>Doniach phase diagram can be pressure tuned</vt:lpstr>
      <vt:lpstr>Instead of single impurity Anderson or Kondo models, need periodic Anderson model (PAM) – not yet fully solved </vt:lpstr>
      <vt:lpstr>Extension of our old friend the single imputity Anderson model to the Anderson/Kondo lattice. Now PAM</vt:lpstr>
      <vt:lpstr>Elements with which to work and create HFLiq. </vt:lpstr>
      <vt:lpstr>Slide 15</vt:lpstr>
      <vt:lpstr>Basic properties of HF’s.   For an early summary, see G.R. Steward, RMP 56(1984), 755.</vt:lpstr>
      <vt:lpstr>CV/T vs T showing the spin entropy for UBe13.           Note the dramatic superconducting transition at TC = 0.9K and the large γ-value (1 J/mole-K2) for T&gt;TC</vt:lpstr>
      <vt:lpstr> Susceptibility – enhanced yet constant at lowest temperatures, problems with residual impurities. Not Curie-Weiss-like!</vt:lpstr>
      <vt:lpstr>More susceptibility: CeCu6 (HFLiq) and UPt3 (HF-SC,  TC = 0.5K). Note ad-hoc fit attempts of (T)</vt:lpstr>
      <vt:lpstr>Collection of resistivity vs T data for various HF’s</vt:lpstr>
      <vt:lpstr>Relations between the three experimental parameters γ, χ, and ρ in HFLiq. State: Wilson ratio</vt:lpstr>
      <vt:lpstr>Kadowaki – Woods ratio: γ2/A  = const(N). Complete collection of HF materials. Note slope = 2 in log/log plot</vt:lpstr>
      <vt:lpstr>Extended Drude model for heavy fermions to analyze optical conductivity measurements</vt:lpstr>
      <vt:lpstr>Optical conductivity σ(ω) of generic heavy fermion:  T &gt; T* and T &lt; T* formation of hybridization gap, i.e., a partial gapping usually called pseudo gap.</vt:lpstr>
      <vt:lpstr>New physics with disorder: The magnetic phase diagram of heavy fermions (phenomenologically). Pressure vs disorder and non Fermi liquids (NFL).</vt:lpstr>
      <vt:lpstr>Non Fermi liquid behavior: What is it ???  Previously used term “quantum critical” in vicinity (above) of QCP</vt:lpstr>
      <vt:lpstr>STOP</vt:lpstr>
      <vt:lpstr>Slide 28</vt:lpstr>
      <vt:lpstr>Slide 29</vt:lpstr>
      <vt:lpstr>Slide 30</vt:lpstr>
      <vt:lpstr>Lecture schedule October 3 – 7, 2011 </vt:lpstr>
      <vt:lpstr>Elements with which to work</vt:lpstr>
      <vt:lpstr>What are SCES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Mydosh</dc:creator>
  <cp:lastModifiedBy>Mydosh</cp:lastModifiedBy>
  <cp:revision>70</cp:revision>
  <dcterms:created xsi:type="dcterms:W3CDTF">2011-06-09T06:53:31Z</dcterms:created>
  <dcterms:modified xsi:type="dcterms:W3CDTF">2011-10-06T05:23:48Z</dcterms:modified>
</cp:coreProperties>
</file>